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8" r:id="rId2"/>
    <p:sldId id="462" r:id="rId3"/>
    <p:sldId id="466" r:id="rId4"/>
    <p:sldId id="468" r:id="rId5"/>
    <p:sldId id="465" r:id="rId6"/>
    <p:sldId id="482" r:id="rId7"/>
    <p:sldId id="471" r:id="rId8"/>
    <p:sldId id="469" r:id="rId9"/>
    <p:sldId id="479" r:id="rId10"/>
    <p:sldId id="480" r:id="rId11"/>
    <p:sldId id="481" r:id="rId12"/>
    <p:sldId id="474" r:id="rId13"/>
    <p:sldId id="478" r:id="rId14"/>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93C7"/>
    <a:srgbClr val="002E4E"/>
    <a:srgbClr val="5393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p:restoredTop sz="94607"/>
  </p:normalViewPr>
  <p:slideViewPr>
    <p:cSldViewPr snapToGrid="0">
      <p:cViewPr varScale="1">
        <p:scale>
          <a:sx n="109" d="100"/>
          <a:sy n="109" d="100"/>
        </p:scale>
        <p:origin x="82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81522-F958-7F4E-8FB0-326F80800F50}" type="datetimeFigureOut">
              <a:rPr lang="en-IT" smtClean="0"/>
              <a:t>10/22/2023</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3FBE7-02E4-7B48-9FA6-957105520468}" type="slidenum">
              <a:rPr lang="en-IT" smtClean="0"/>
              <a:t>‹#›</a:t>
            </a:fld>
            <a:endParaRPr lang="en-IT"/>
          </a:p>
        </p:txBody>
      </p:sp>
    </p:spTree>
    <p:extLst>
      <p:ext uri="{BB962C8B-B14F-4D97-AF65-F5344CB8AC3E}">
        <p14:creationId xmlns:p14="http://schemas.microsoft.com/office/powerpoint/2010/main" val="59480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Il </a:t>
            </a:r>
            <a:r>
              <a:rPr lang="en-AU" err="1"/>
              <a:t>grafico</a:t>
            </a:r>
            <a:r>
              <a:rPr lang="en-AU"/>
              <a:t> </a:t>
            </a:r>
            <a:r>
              <a:rPr lang="en-AU" err="1"/>
              <a:t>potrebbe</a:t>
            </a:r>
            <a:r>
              <a:rPr lang="en-AU"/>
              <a:t> </a:t>
            </a:r>
            <a:r>
              <a:rPr lang="en-AU" err="1"/>
              <a:t>essere</a:t>
            </a:r>
            <a:r>
              <a:rPr lang="en-AU"/>
              <a:t> troppo </a:t>
            </a:r>
            <a:r>
              <a:rPr lang="en-AU" err="1"/>
              <a:t>complicato</a:t>
            </a:r>
            <a:endParaRPr lang="en-AU"/>
          </a:p>
        </p:txBody>
      </p:sp>
      <p:sp>
        <p:nvSpPr>
          <p:cNvPr id="4" name="Slide Number Placeholder 3"/>
          <p:cNvSpPr>
            <a:spLocks noGrp="1"/>
          </p:cNvSpPr>
          <p:nvPr>
            <p:ph type="sldNum" sz="quarter" idx="5"/>
          </p:nvPr>
        </p:nvSpPr>
        <p:spPr/>
        <p:txBody>
          <a:bodyPr/>
          <a:lstStyle/>
          <a:p>
            <a:fld id="{9743FBE7-02E4-7B48-9FA6-957105520468}" type="slidenum">
              <a:rPr lang="en-IT" smtClean="0"/>
              <a:t>5</a:t>
            </a:fld>
            <a:endParaRPr lang="en-IT"/>
          </a:p>
        </p:txBody>
      </p:sp>
    </p:spTree>
    <p:extLst>
      <p:ext uri="{BB962C8B-B14F-4D97-AF65-F5344CB8AC3E}">
        <p14:creationId xmlns:p14="http://schemas.microsoft.com/office/powerpoint/2010/main" val="2386110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Il </a:t>
            </a:r>
            <a:r>
              <a:rPr lang="en-AU" err="1"/>
              <a:t>grafico</a:t>
            </a:r>
            <a:r>
              <a:rPr lang="en-AU"/>
              <a:t> </a:t>
            </a:r>
            <a:r>
              <a:rPr lang="en-AU" err="1"/>
              <a:t>potrebbe</a:t>
            </a:r>
            <a:r>
              <a:rPr lang="en-AU"/>
              <a:t> </a:t>
            </a:r>
            <a:r>
              <a:rPr lang="en-AU" err="1"/>
              <a:t>essere</a:t>
            </a:r>
            <a:r>
              <a:rPr lang="en-AU"/>
              <a:t> troppo </a:t>
            </a:r>
            <a:r>
              <a:rPr lang="en-AU" err="1"/>
              <a:t>complicato</a:t>
            </a:r>
            <a:endParaRPr lang="en-AU"/>
          </a:p>
        </p:txBody>
      </p:sp>
      <p:sp>
        <p:nvSpPr>
          <p:cNvPr id="4" name="Slide Number Placeholder 3"/>
          <p:cNvSpPr>
            <a:spLocks noGrp="1"/>
          </p:cNvSpPr>
          <p:nvPr>
            <p:ph type="sldNum" sz="quarter" idx="5"/>
          </p:nvPr>
        </p:nvSpPr>
        <p:spPr/>
        <p:txBody>
          <a:bodyPr/>
          <a:lstStyle/>
          <a:p>
            <a:fld id="{9743FBE7-02E4-7B48-9FA6-957105520468}" type="slidenum">
              <a:rPr lang="en-IT" smtClean="0"/>
              <a:t>6</a:t>
            </a:fld>
            <a:endParaRPr lang="en-IT"/>
          </a:p>
        </p:txBody>
      </p:sp>
    </p:spTree>
    <p:extLst>
      <p:ext uri="{BB962C8B-B14F-4D97-AF65-F5344CB8AC3E}">
        <p14:creationId xmlns:p14="http://schemas.microsoft.com/office/powerpoint/2010/main" val="2575336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Qua demo?</a:t>
            </a:r>
          </a:p>
        </p:txBody>
      </p:sp>
      <p:sp>
        <p:nvSpPr>
          <p:cNvPr id="4" name="Slide Number Placeholder 3"/>
          <p:cNvSpPr>
            <a:spLocks noGrp="1"/>
          </p:cNvSpPr>
          <p:nvPr>
            <p:ph type="sldNum" sz="quarter" idx="5"/>
          </p:nvPr>
        </p:nvSpPr>
        <p:spPr/>
        <p:txBody>
          <a:bodyPr/>
          <a:lstStyle/>
          <a:p>
            <a:fld id="{9743FBE7-02E4-7B48-9FA6-957105520468}" type="slidenum">
              <a:rPr lang="en-IT" smtClean="0"/>
              <a:t>7</a:t>
            </a:fld>
            <a:endParaRPr lang="en-IT"/>
          </a:p>
        </p:txBody>
      </p:sp>
    </p:spTree>
    <p:extLst>
      <p:ext uri="{BB962C8B-B14F-4D97-AF65-F5344CB8AC3E}">
        <p14:creationId xmlns:p14="http://schemas.microsoft.com/office/powerpoint/2010/main" val="29193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a:t>Fare il demo di repo.</a:t>
            </a:r>
          </a:p>
          <a:p>
            <a:r>
              <a:rPr lang="en-IT"/>
              <a:t>Version Control (git commits, git history).</a:t>
            </a:r>
          </a:p>
          <a:p>
            <a:r>
              <a:rPr lang="en-IT"/>
              <a:t>Repository</a:t>
            </a:r>
          </a:p>
          <a:p>
            <a:r>
              <a:rPr lang="en-IT"/>
              <a:t>Collaborazione</a:t>
            </a:r>
          </a:p>
        </p:txBody>
      </p:sp>
      <p:sp>
        <p:nvSpPr>
          <p:cNvPr id="4" name="Slide Number Placeholder 3"/>
          <p:cNvSpPr>
            <a:spLocks noGrp="1"/>
          </p:cNvSpPr>
          <p:nvPr>
            <p:ph type="sldNum" sz="quarter" idx="5"/>
          </p:nvPr>
        </p:nvSpPr>
        <p:spPr/>
        <p:txBody>
          <a:bodyPr/>
          <a:lstStyle/>
          <a:p>
            <a:fld id="{9743FBE7-02E4-7B48-9FA6-957105520468}" type="slidenum">
              <a:rPr lang="en-IT" smtClean="0"/>
              <a:t>8</a:t>
            </a:fld>
            <a:endParaRPr lang="en-IT"/>
          </a:p>
        </p:txBody>
      </p:sp>
    </p:spTree>
    <p:extLst>
      <p:ext uri="{BB962C8B-B14F-4D97-AF65-F5344CB8AC3E}">
        <p14:creationId xmlns:p14="http://schemas.microsoft.com/office/powerpoint/2010/main" val="4047608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a:t>Fare il demo di repo.</a:t>
            </a:r>
          </a:p>
          <a:p>
            <a:r>
              <a:rPr lang="en-IT"/>
              <a:t>Version Control (git commits, git history).</a:t>
            </a:r>
          </a:p>
          <a:p>
            <a:r>
              <a:rPr lang="en-IT"/>
              <a:t>Repository</a:t>
            </a:r>
          </a:p>
          <a:p>
            <a:r>
              <a:rPr lang="en-IT"/>
              <a:t>Collaborazione</a:t>
            </a:r>
          </a:p>
        </p:txBody>
      </p:sp>
      <p:sp>
        <p:nvSpPr>
          <p:cNvPr id="4" name="Slide Number Placeholder 3"/>
          <p:cNvSpPr>
            <a:spLocks noGrp="1"/>
          </p:cNvSpPr>
          <p:nvPr>
            <p:ph type="sldNum" sz="quarter" idx="5"/>
          </p:nvPr>
        </p:nvSpPr>
        <p:spPr/>
        <p:txBody>
          <a:bodyPr/>
          <a:lstStyle/>
          <a:p>
            <a:fld id="{9743FBE7-02E4-7B48-9FA6-957105520468}" type="slidenum">
              <a:rPr lang="en-IT" smtClean="0"/>
              <a:t>9</a:t>
            </a:fld>
            <a:endParaRPr lang="en-IT"/>
          </a:p>
        </p:txBody>
      </p:sp>
    </p:spTree>
    <p:extLst>
      <p:ext uri="{BB962C8B-B14F-4D97-AF65-F5344CB8AC3E}">
        <p14:creationId xmlns:p14="http://schemas.microsoft.com/office/powerpoint/2010/main" val="1895010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a:t>Fare il demo di repo.</a:t>
            </a:r>
          </a:p>
          <a:p>
            <a:r>
              <a:rPr lang="en-IT"/>
              <a:t>Version Control (git commits, git history).</a:t>
            </a:r>
          </a:p>
          <a:p>
            <a:r>
              <a:rPr lang="en-IT"/>
              <a:t>Repository</a:t>
            </a:r>
          </a:p>
          <a:p>
            <a:r>
              <a:rPr lang="en-IT"/>
              <a:t>Collaborazione</a:t>
            </a:r>
          </a:p>
        </p:txBody>
      </p:sp>
      <p:sp>
        <p:nvSpPr>
          <p:cNvPr id="4" name="Slide Number Placeholder 3"/>
          <p:cNvSpPr>
            <a:spLocks noGrp="1"/>
          </p:cNvSpPr>
          <p:nvPr>
            <p:ph type="sldNum" sz="quarter" idx="5"/>
          </p:nvPr>
        </p:nvSpPr>
        <p:spPr/>
        <p:txBody>
          <a:bodyPr/>
          <a:lstStyle/>
          <a:p>
            <a:fld id="{9743FBE7-02E4-7B48-9FA6-957105520468}" type="slidenum">
              <a:rPr lang="en-IT" smtClean="0"/>
              <a:t>10</a:t>
            </a:fld>
            <a:endParaRPr lang="en-IT"/>
          </a:p>
        </p:txBody>
      </p:sp>
    </p:spTree>
    <p:extLst>
      <p:ext uri="{BB962C8B-B14F-4D97-AF65-F5344CB8AC3E}">
        <p14:creationId xmlns:p14="http://schemas.microsoft.com/office/powerpoint/2010/main" val="2963874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a:t>Fare il demo di repo.</a:t>
            </a:r>
          </a:p>
          <a:p>
            <a:r>
              <a:rPr lang="en-IT"/>
              <a:t>Version Control (git commits, git history).</a:t>
            </a:r>
          </a:p>
          <a:p>
            <a:r>
              <a:rPr lang="en-IT"/>
              <a:t>Repository</a:t>
            </a:r>
          </a:p>
          <a:p>
            <a:r>
              <a:rPr lang="en-IT"/>
              <a:t>Collaborazione</a:t>
            </a:r>
          </a:p>
        </p:txBody>
      </p:sp>
      <p:sp>
        <p:nvSpPr>
          <p:cNvPr id="4" name="Slide Number Placeholder 3"/>
          <p:cNvSpPr>
            <a:spLocks noGrp="1"/>
          </p:cNvSpPr>
          <p:nvPr>
            <p:ph type="sldNum" sz="quarter" idx="5"/>
          </p:nvPr>
        </p:nvSpPr>
        <p:spPr/>
        <p:txBody>
          <a:bodyPr/>
          <a:lstStyle/>
          <a:p>
            <a:fld id="{9743FBE7-02E4-7B48-9FA6-957105520468}" type="slidenum">
              <a:rPr lang="en-IT" smtClean="0"/>
              <a:t>11</a:t>
            </a:fld>
            <a:endParaRPr lang="en-IT"/>
          </a:p>
        </p:txBody>
      </p:sp>
    </p:spTree>
    <p:extLst>
      <p:ext uri="{BB962C8B-B14F-4D97-AF65-F5344CB8AC3E}">
        <p14:creationId xmlns:p14="http://schemas.microsoft.com/office/powerpoint/2010/main" val="2478665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9743FBE7-02E4-7B48-9FA6-957105520468}" type="slidenum">
              <a:rPr lang="en-IT" smtClean="0"/>
              <a:t>12</a:t>
            </a:fld>
            <a:endParaRPr lang="en-IT"/>
          </a:p>
        </p:txBody>
      </p:sp>
    </p:spTree>
    <p:extLst>
      <p:ext uri="{BB962C8B-B14F-4D97-AF65-F5344CB8AC3E}">
        <p14:creationId xmlns:p14="http://schemas.microsoft.com/office/powerpoint/2010/main" val="4030415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01873-65B7-AAA1-BDD5-9A78C03D873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EC2ED379-B0E8-A10B-B38D-37A1047B56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623C0D3A-FE36-8B5D-A348-FB7036AA7A10}"/>
              </a:ext>
            </a:extLst>
          </p:cNvPr>
          <p:cNvSpPr>
            <a:spLocks noGrp="1"/>
          </p:cNvSpPr>
          <p:nvPr>
            <p:ph type="dt" sz="half" idx="10"/>
          </p:nvPr>
        </p:nvSpPr>
        <p:spPr/>
        <p:txBody>
          <a:bodyPr/>
          <a:lstStyle/>
          <a:p>
            <a:fld id="{5D4D579A-C624-6C4F-8456-85A547CEBA73}" type="datetimeFigureOut">
              <a:rPr lang="en-IT" smtClean="0"/>
              <a:t>10/22/2023</a:t>
            </a:fld>
            <a:endParaRPr lang="en-IT"/>
          </a:p>
        </p:txBody>
      </p:sp>
      <p:sp>
        <p:nvSpPr>
          <p:cNvPr id="5" name="Footer Placeholder 4">
            <a:extLst>
              <a:ext uri="{FF2B5EF4-FFF2-40B4-BE49-F238E27FC236}">
                <a16:creationId xmlns:a16="http://schemas.microsoft.com/office/drawing/2014/main" id="{FA296B32-B034-BEC5-4AB0-6ADCB33FFBA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53DF254-D994-256F-9625-AA27CFFA818A}"/>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157771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CB2E-EC04-CA65-7D37-8D2DF3BF0C2B}"/>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D9547BC7-52AB-A60C-F1E5-6EAA7DE7F4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362E7A29-000B-BC96-8286-B0E050D7EF12}"/>
              </a:ext>
            </a:extLst>
          </p:cNvPr>
          <p:cNvSpPr>
            <a:spLocks noGrp="1"/>
          </p:cNvSpPr>
          <p:nvPr>
            <p:ph type="dt" sz="half" idx="10"/>
          </p:nvPr>
        </p:nvSpPr>
        <p:spPr/>
        <p:txBody>
          <a:bodyPr/>
          <a:lstStyle/>
          <a:p>
            <a:fld id="{5D4D579A-C624-6C4F-8456-85A547CEBA73}" type="datetimeFigureOut">
              <a:rPr lang="en-IT" smtClean="0"/>
              <a:t>10/22/2023</a:t>
            </a:fld>
            <a:endParaRPr lang="en-IT"/>
          </a:p>
        </p:txBody>
      </p:sp>
      <p:sp>
        <p:nvSpPr>
          <p:cNvPr id="5" name="Footer Placeholder 4">
            <a:extLst>
              <a:ext uri="{FF2B5EF4-FFF2-40B4-BE49-F238E27FC236}">
                <a16:creationId xmlns:a16="http://schemas.microsoft.com/office/drawing/2014/main" id="{390C5B52-5895-B7BC-1B18-070604AA04F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FF4B5D0-95F8-84DE-0D1A-55757F6E98D2}"/>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3586530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FCF7D6-B3DF-7635-8163-DE951F9BFCB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9EE9D421-A725-265B-8690-43930557C40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9EF9740-AA8D-A834-B326-304836B9F2E1}"/>
              </a:ext>
            </a:extLst>
          </p:cNvPr>
          <p:cNvSpPr>
            <a:spLocks noGrp="1"/>
          </p:cNvSpPr>
          <p:nvPr>
            <p:ph type="dt" sz="half" idx="10"/>
          </p:nvPr>
        </p:nvSpPr>
        <p:spPr/>
        <p:txBody>
          <a:bodyPr/>
          <a:lstStyle/>
          <a:p>
            <a:fld id="{5D4D579A-C624-6C4F-8456-85A547CEBA73}" type="datetimeFigureOut">
              <a:rPr lang="en-IT" smtClean="0"/>
              <a:t>10/22/2023</a:t>
            </a:fld>
            <a:endParaRPr lang="en-IT"/>
          </a:p>
        </p:txBody>
      </p:sp>
      <p:sp>
        <p:nvSpPr>
          <p:cNvPr id="5" name="Footer Placeholder 4">
            <a:extLst>
              <a:ext uri="{FF2B5EF4-FFF2-40B4-BE49-F238E27FC236}">
                <a16:creationId xmlns:a16="http://schemas.microsoft.com/office/drawing/2014/main" id="{D2690872-5430-B876-F13D-CA718666502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3D55CE3A-30C1-8235-8A94-4E1990782BB5}"/>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4018986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olo presentazione - Diritti">
    <p:spTree>
      <p:nvGrpSpPr>
        <p:cNvPr id="1" name=""/>
        <p:cNvGrpSpPr/>
        <p:nvPr/>
      </p:nvGrpSpPr>
      <p:grpSpPr>
        <a:xfrm>
          <a:off x="0" y="0"/>
          <a:ext cx="0" cy="0"/>
          <a:chOff x="0" y="0"/>
          <a:chExt cx="0" cy="0"/>
        </a:xfrm>
      </p:grpSpPr>
      <p:pic>
        <p:nvPicPr>
          <p:cNvPr id="7" name="Immagine 6" descr="UG_13_16_9_RGB-01.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5461"/>
          </a:xfrm>
          <a:prstGeom prst="rect">
            <a:avLst/>
          </a:prstGeom>
        </p:spPr>
      </p:pic>
      <p:sp>
        <p:nvSpPr>
          <p:cNvPr id="2" name="Title 1"/>
          <p:cNvSpPr>
            <a:spLocks noGrp="1"/>
          </p:cNvSpPr>
          <p:nvPr>
            <p:ph type="ctrTitle" hasCustomPrompt="1"/>
          </p:nvPr>
        </p:nvSpPr>
        <p:spPr>
          <a:xfrm>
            <a:off x="2123440" y="1244174"/>
            <a:ext cx="9144000" cy="433801"/>
          </a:xfrm>
          <a:prstGeom prst="rect">
            <a:avLst/>
          </a:prstGeom>
        </p:spPr>
        <p:txBody>
          <a:bodyPr anchor="t">
            <a:noAutofit/>
          </a:bodyPr>
          <a:lstStyle>
            <a:lvl1pPr algn="r">
              <a:defRPr sz="3467" b="1">
                <a:solidFill>
                  <a:srgbClr val="0F3250"/>
                </a:solidFill>
                <a:latin typeface="+mn-lt"/>
              </a:defRPr>
            </a:lvl1pPr>
          </a:lstStyle>
          <a:p>
            <a:r>
              <a:rPr lang="it-IT"/>
              <a:t>FARE CLIC PER MODIFICARE</a:t>
            </a:r>
            <a:br>
              <a:rPr lang="it-IT"/>
            </a:br>
            <a:r>
              <a:rPr lang="it-IT"/>
              <a:t>LO STILE DEL TITOLO DELLO SCHEMA</a:t>
            </a:r>
            <a:endParaRPr lang="en-US"/>
          </a:p>
        </p:txBody>
      </p:sp>
      <p:sp>
        <p:nvSpPr>
          <p:cNvPr id="3" name="Subtitle 2"/>
          <p:cNvSpPr>
            <a:spLocks noGrp="1"/>
          </p:cNvSpPr>
          <p:nvPr>
            <p:ph type="subTitle" idx="1"/>
          </p:nvPr>
        </p:nvSpPr>
        <p:spPr>
          <a:xfrm>
            <a:off x="2123440" y="2278081"/>
            <a:ext cx="9144000" cy="433801"/>
          </a:xfrm>
          <a:prstGeom prst="rect">
            <a:avLst/>
          </a:prstGeom>
        </p:spPr>
        <p:txBody>
          <a:bodyPr>
            <a:noAutofit/>
          </a:bodyPr>
          <a:lstStyle>
            <a:lvl1pPr marL="0" indent="0" algn="r">
              <a:buNone/>
              <a:defRPr sz="2667">
                <a:solidFill>
                  <a:srgbClr val="0F325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it-IT"/>
              <a:t>Fare clic per modificare lo stile del sottotitolo dello schema</a:t>
            </a:r>
            <a:endParaRPr lang="en-US"/>
          </a:p>
        </p:txBody>
      </p:sp>
      <p:sp>
        <p:nvSpPr>
          <p:cNvPr id="10" name="Segnaposto testo 9">
            <a:extLst>
              <a:ext uri="{FF2B5EF4-FFF2-40B4-BE49-F238E27FC236}">
                <a16:creationId xmlns:a16="http://schemas.microsoft.com/office/drawing/2014/main" id="{7F738A74-27ED-4AD4-8EC0-C89BD70E0D62}"/>
              </a:ext>
            </a:extLst>
          </p:cNvPr>
          <p:cNvSpPr>
            <a:spLocks noGrp="1"/>
          </p:cNvSpPr>
          <p:nvPr>
            <p:ph type="body" sz="quarter" idx="13" hasCustomPrompt="1"/>
          </p:nvPr>
        </p:nvSpPr>
        <p:spPr>
          <a:xfrm>
            <a:off x="6096005" y="4710303"/>
            <a:ext cx="5141807" cy="433515"/>
          </a:xfrm>
          <a:prstGeom prst="rect">
            <a:avLst/>
          </a:prstGeom>
        </p:spPr>
        <p:txBody>
          <a:bodyPr anchor="ctr">
            <a:noAutofit/>
          </a:bodyPr>
          <a:lstStyle>
            <a:lvl1pPr marL="0" indent="0" algn="r">
              <a:buFontTx/>
              <a:buNone/>
              <a:defRPr sz="1600">
                <a:solidFill>
                  <a:srgbClr val="0F3250"/>
                </a:solidFill>
                <a:latin typeface="+mn-lt"/>
              </a:defRPr>
            </a:lvl1pPr>
            <a:lvl2pPr>
              <a:defRPr sz="1333">
                <a:latin typeface="+mn-lt"/>
              </a:defRPr>
            </a:lvl2pPr>
            <a:lvl3pPr>
              <a:defRPr sz="1333">
                <a:latin typeface="+mn-lt"/>
              </a:defRPr>
            </a:lvl3pPr>
            <a:lvl4pPr>
              <a:defRPr sz="1333">
                <a:latin typeface="+mn-lt"/>
              </a:defRPr>
            </a:lvl4pPr>
            <a:lvl5pPr>
              <a:defRPr sz="1333">
                <a:latin typeface="+mn-lt"/>
              </a:defRPr>
            </a:lvl5pPr>
          </a:lstStyle>
          <a:p>
            <a:pPr lvl="0"/>
            <a:r>
              <a:rPr lang="it-IT"/>
              <a:t>Luogo, Giorno, Mese, Anno</a:t>
            </a:r>
          </a:p>
        </p:txBody>
      </p:sp>
      <p:sp>
        <p:nvSpPr>
          <p:cNvPr id="6" name="Rettangolo 5"/>
          <p:cNvSpPr/>
          <p:nvPr userDrawn="1"/>
        </p:nvSpPr>
        <p:spPr>
          <a:xfrm>
            <a:off x="3690202" y="5571216"/>
            <a:ext cx="7644713" cy="287130"/>
          </a:xfrm>
          <a:prstGeom prst="rect">
            <a:avLst/>
          </a:prstGeom>
        </p:spPr>
        <p:txBody>
          <a:bodyPr wrap="square" lIns="0" tIns="0" rIns="0" bIns="0">
            <a:spAutoFit/>
          </a:bodyPr>
          <a:lstStyle/>
          <a:p>
            <a:pPr algn="r">
              <a:defRPr/>
            </a:pPr>
            <a:r>
              <a:rPr lang="it-IT" sz="933" i="1">
                <a:solidFill>
                  <a:srgbClr val="0F3250"/>
                </a:solidFill>
              </a:rPr>
              <a:t>È vietato l’utilizzo, totale o parziale, dei contenuti inseriti nel presente materiale didattico diverso dagli obiettivi formativi per cui sono stati realizzati,</a:t>
            </a:r>
            <a:br>
              <a:rPr lang="it-IT" sz="933" i="1">
                <a:solidFill>
                  <a:srgbClr val="0F3250"/>
                </a:solidFill>
              </a:rPr>
            </a:br>
            <a:r>
              <a:rPr lang="it-IT" sz="933" i="1">
                <a:solidFill>
                  <a:srgbClr val="0F3250"/>
                </a:solidFill>
              </a:rPr>
              <a:t>ivi inclusa la riproduzione, rielaborazione, diffusione o distribuzione, in assenza di autorizzazione scritta da parte di Unica, Unipol Corporate Academy.</a:t>
            </a:r>
          </a:p>
        </p:txBody>
      </p:sp>
    </p:spTree>
    <p:extLst>
      <p:ext uri="{BB962C8B-B14F-4D97-AF65-F5344CB8AC3E}">
        <p14:creationId xmlns:p14="http://schemas.microsoft.com/office/powerpoint/2010/main" val="2016584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Layout personalizzato">
    <p:spTree>
      <p:nvGrpSpPr>
        <p:cNvPr id="1" name=""/>
        <p:cNvGrpSpPr/>
        <p:nvPr/>
      </p:nvGrpSpPr>
      <p:grpSpPr>
        <a:xfrm>
          <a:off x="0" y="0"/>
          <a:ext cx="0" cy="0"/>
          <a:chOff x="0" y="0"/>
          <a:chExt cx="0" cy="0"/>
        </a:xfrm>
      </p:grpSpPr>
      <p:sp>
        <p:nvSpPr>
          <p:cNvPr id="2" name="Titolo 1"/>
          <p:cNvSpPr>
            <a:spLocks noGrp="1"/>
          </p:cNvSpPr>
          <p:nvPr>
            <p:ph type="title"/>
          </p:nvPr>
        </p:nvSpPr>
        <p:spPr>
          <a:xfrm>
            <a:off x="978688" y="300472"/>
            <a:ext cx="10234629" cy="547301"/>
          </a:xfrm>
          <a:prstGeom prst="rect">
            <a:avLst/>
          </a:prstGeom>
        </p:spPr>
        <p:txBody>
          <a:bodyPr vert="horz" lIns="92375" tIns="46197" rIns="92375" bIns="46197" anchor="ctr"/>
          <a:lstStyle>
            <a:lvl1pPr algn="ctr">
              <a:defRPr lang="it-IT" sz="2133" dirty="0">
                <a:solidFill>
                  <a:srgbClr val="000000"/>
                </a:solidFill>
                <a:latin typeface="Century Gothic"/>
                <a:cs typeface="Century Gothic"/>
              </a:defRPr>
            </a:lvl1pPr>
          </a:lstStyle>
          <a:p>
            <a:pPr lvl="0"/>
            <a:r>
              <a:rPr lang="it-IT"/>
              <a:t>Fare clic per modificare stile</a:t>
            </a:r>
          </a:p>
        </p:txBody>
      </p:sp>
      <p:sp>
        <p:nvSpPr>
          <p:cNvPr id="7" name="Segnaposto numero diapositiva 9">
            <a:extLst>
              <a:ext uri="{FF2B5EF4-FFF2-40B4-BE49-F238E27FC236}">
                <a16:creationId xmlns:a16="http://schemas.microsoft.com/office/drawing/2014/main" id="{C8B0B9ED-9BD4-40CC-AD87-0467D40617FF}"/>
              </a:ext>
            </a:extLst>
          </p:cNvPr>
          <p:cNvSpPr>
            <a:spLocks noGrp="1"/>
          </p:cNvSpPr>
          <p:nvPr>
            <p:ph type="sldNum" sz="quarter" idx="4"/>
          </p:nvPr>
        </p:nvSpPr>
        <p:spPr>
          <a:xfrm>
            <a:off x="11465279" y="6356351"/>
            <a:ext cx="586045" cy="365125"/>
          </a:xfrm>
          <a:prstGeom prst="rect">
            <a:avLst/>
          </a:prstGeom>
        </p:spPr>
        <p:txBody>
          <a:bodyPr vert="horz" lIns="91431" tIns="45716" rIns="91431" bIns="45716" rtlCol="0" anchor="ctr"/>
          <a:lstStyle>
            <a:lvl1pPr algn="r">
              <a:defRPr sz="800">
                <a:solidFill>
                  <a:schemeClr val="accent3"/>
                </a:solidFill>
                <a:latin typeface="Century Gothic"/>
                <a:cs typeface="Century Gothic"/>
              </a:defRPr>
            </a:lvl1pPr>
          </a:lstStyle>
          <a:p>
            <a:fld id="{AF0D0492-3358-8047-B546-75ADD53AFF47}" type="slidenum">
              <a:rPr lang="en-US" smtClean="0"/>
              <a:pPr/>
              <a:t>‹#›</a:t>
            </a:fld>
            <a:endParaRPr lang="en-US"/>
          </a:p>
        </p:txBody>
      </p:sp>
      <p:pic>
        <p:nvPicPr>
          <p:cNvPr id="3" name="Immagine 3" descr="Unica_16_9-04.jpg">
            <a:extLst>
              <a:ext uri="{FF2B5EF4-FFF2-40B4-BE49-F238E27FC236}">
                <a16:creationId xmlns:a16="http://schemas.microsoft.com/office/drawing/2014/main" id="{B1E58F2B-157B-7C41-4918-536018CD68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189300" cy="6858000"/>
          </a:xfrm>
          <a:prstGeom prst="rect">
            <a:avLst/>
          </a:prstGeom>
        </p:spPr>
      </p:pic>
    </p:spTree>
    <p:extLst>
      <p:ext uri="{BB962C8B-B14F-4D97-AF65-F5344CB8AC3E}">
        <p14:creationId xmlns:p14="http://schemas.microsoft.com/office/powerpoint/2010/main" val="242997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F3D5-512F-2626-2A2E-47D7B7179632}"/>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7D0E9E2-2BFD-EF63-0E96-9AF5B7555BE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EF0B90F-D1A7-C7AC-6744-948D65AAC4B4}"/>
              </a:ext>
            </a:extLst>
          </p:cNvPr>
          <p:cNvSpPr>
            <a:spLocks noGrp="1"/>
          </p:cNvSpPr>
          <p:nvPr>
            <p:ph type="dt" sz="half" idx="10"/>
          </p:nvPr>
        </p:nvSpPr>
        <p:spPr/>
        <p:txBody>
          <a:bodyPr/>
          <a:lstStyle/>
          <a:p>
            <a:fld id="{5D4D579A-C624-6C4F-8456-85A547CEBA73}" type="datetimeFigureOut">
              <a:rPr lang="en-IT" smtClean="0"/>
              <a:t>10/22/2023</a:t>
            </a:fld>
            <a:endParaRPr lang="en-IT"/>
          </a:p>
        </p:txBody>
      </p:sp>
      <p:sp>
        <p:nvSpPr>
          <p:cNvPr id="5" name="Footer Placeholder 4">
            <a:extLst>
              <a:ext uri="{FF2B5EF4-FFF2-40B4-BE49-F238E27FC236}">
                <a16:creationId xmlns:a16="http://schemas.microsoft.com/office/drawing/2014/main" id="{6AC7441B-0618-7276-78D6-B1D3D003628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6BECC11A-DBA5-6221-09DF-64022058822E}"/>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2477528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A6DC-D330-7578-8F90-1C44FD6D642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089206B1-1642-521E-56C7-E824812745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259613-5D1B-E24A-9C16-739D7BB82CD0}"/>
              </a:ext>
            </a:extLst>
          </p:cNvPr>
          <p:cNvSpPr>
            <a:spLocks noGrp="1"/>
          </p:cNvSpPr>
          <p:nvPr>
            <p:ph type="dt" sz="half" idx="10"/>
          </p:nvPr>
        </p:nvSpPr>
        <p:spPr/>
        <p:txBody>
          <a:bodyPr/>
          <a:lstStyle/>
          <a:p>
            <a:fld id="{5D4D579A-C624-6C4F-8456-85A547CEBA73}" type="datetimeFigureOut">
              <a:rPr lang="en-IT" smtClean="0"/>
              <a:t>10/22/2023</a:t>
            </a:fld>
            <a:endParaRPr lang="en-IT"/>
          </a:p>
        </p:txBody>
      </p:sp>
      <p:sp>
        <p:nvSpPr>
          <p:cNvPr id="5" name="Footer Placeholder 4">
            <a:extLst>
              <a:ext uri="{FF2B5EF4-FFF2-40B4-BE49-F238E27FC236}">
                <a16:creationId xmlns:a16="http://schemas.microsoft.com/office/drawing/2014/main" id="{76A25B81-1ED1-7822-5E11-175A7FB978F1}"/>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AAE9ECED-16AC-51A0-CEC6-5921B25AA5E8}"/>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281560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0864-3578-9470-DB95-9871E8EA61E3}"/>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C876EABA-FF7D-EE6C-7ACB-82754F82318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F5D9430D-DFDF-D3C7-8231-F157ADA46F7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B86343B1-5728-06F6-3BDD-03EF0F1B8BE3}"/>
              </a:ext>
            </a:extLst>
          </p:cNvPr>
          <p:cNvSpPr>
            <a:spLocks noGrp="1"/>
          </p:cNvSpPr>
          <p:nvPr>
            <p:ph type="dt" sz="half" idx="10"/>
          </p:nvPr>
        </p:nvSpPr>
        <p:spPr/>
        <p:txBody>
          <a:bodyPr/>
          <a:lstStyle/>
          <a:p>
            <a:fld id="{5D4D579A-C624-6C4F-8456-85A547CEBA73}" type="datetimeFigureOut">
              <a:rPr lang="en-IT" smtClean="0"/>
              <a:t>10/22/2023</a:t>
            </a:fld>
            <a:endParaRPr lang="en-IT"/>
          </a:p>
        </p:txBody>
      </p:sp>
      <p:sp>
        <p:nvSpPr>
          <p:cNvPr id="6" name="Footer Placeholder 5">
            <a:extLst>
              <a:ext uri="{FF2B5EF4-FFF2-40B4-BE49-F238E27FC236}">
                <a16:creationId xmlns:a16="http://schemas.microsoft.com/office/drawing/2014/main" id="{6F5C7C3D-754C-0ACE-9396-6A1805BE969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EA116263-3D4D-4574-969A-4FCF9BDBF686}"/>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313622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3C07-CF5E-1C21-E172-3CA7EF27E639}"/>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108A677D-FE66-1BAA-4786-6C59BD65C5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B02BA36-37E6-DF17-2904-178BC381B92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9D80F51B-0808-095E-678E-3E82D7C1ED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A05E9B7-6A74-C80C-A4D2-8EEAA088DE4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5CA442F5-C3BB-0D61-557E-1400BC720879}"/>
              </a:ext>
            </a:extLst>
          </p:cNvPr>
          <p:cNvSpPr>
            <a:spLocks noGrp="1"/>
          </p:cNvSpPr>
          <p:nvPr>
            <p:ph type="dt" sz="half" idx="10"/>
          </p:nvPr>
        </p:nvSpPr>
        <p:spPr/>
        <p:txBody>
          <a:bodyPr/>
          <a:lstStyle/>
          <a:p>
            <a:fld id="{5D4D579A-C624-6C4F-8456-85A547CEBA73}" type="datetimeFigureOut">
              <a:rPr lang="en-IT" smtClean="0"/>
              <a:t>10/22/2023</a:t>
            </a:fld>
            <a:endParaRPr lang="en-IT"/>
          </a:p>
        </p:txBody>
      </p:sp>
      <p:sp>
        <p:nvSpPr>
          <p:cNvPr id="8" name="Footer Placeholder 7">
            <a:extLst>
              <a:ext uri="{FF2B5EF4-FFF2-40B4-BE49-F238E27FC236}">
                <a16:creationId xmlns:a16="http://schemas.microsoft.com/office/drawing/2014/main" id="{422A1D35-2A23-81CA-3EE1-730FCEE4D37C}"/>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D327E526-B016-5252-97DD-64E07545608D}"/>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2799060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07B0-E7DD-D61F-23B4-CBDB92961C22}"/>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7A41E554-B8EC-67A8-702D-7C609B829EEF}"/>
              </a:ext>
            </a:extLst>
          </p:cNvPr>
          <p:cNvSpPr>
            <a:spLocks noGrp="1"/>
          </p:cNvSpPr>
          <p:nvPr>
            <p:ph type="dt" sz="half" idx="10"/>
          </p:nvPr>
        </p:nvSpPr>
        <p:spPr/>
        <p:txBody>
          <a:bodyPr/>
          <a:lstStyle/>
          <a:p>
            <a:fld id="{5D4D579A-C624-6C4F-8456-85A547CEBA73}" type="datetimeFigureOut">
              <a:rPr lang="en-IT" smtClean="0"/>
              <a:t>10/22/2023</a:t>
            </a:fld>
            <a:endParaRPr lang="en-IT"/>
          </a:p>
        </p:txBody>
      </p:sp>
      <p:sp>
        <p:nvSpPr>
          <p:cNvPr id="4" name="Footer Placeholder 3">
            <a:extLst>
              <a:ext uri="{FF2B5EF4-FFF2-40B4-BE49-F238E27FC236}">
                <a16:creationId xmlns:a16="http://schemas.microsoft.com/office/drawing/2014/main" id="{80B765EE-4E42-58A1-20AA-FF6C4DDA15FB}"/>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4CCD73B6-B232-8D53-6BF6-04D2532DE7EA}"/>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4182025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7A91DD-C50E-69BB-0969-88085B0B7D4C}"/>
              </a:ext>
            </a:extLst>
          </p:cNvPr>
          <p:cNvSpPr>
            <a:spLocks noGrp="1"/>
          </p:cNvSpPr>
          <p:nvPr>
            <p:ph type="dt" sz="half" idx="10"/>
          </p:nvPr>
        </p:nvSpPr>
        <p:spPr/>
        <p:txBody>
          <a:bodyPr/>
          <a:lstStyle/>
          <a:p>
            <a:fld id="{5D4D579A-C624-6C4F-8456-85A547CEBA73}" type="datetimeFigureOut">
              <a:rPr lang="en-IT" smtClean="0"/>
              <a:t>10/22/2023</a:t>
            </a:fld>
            <a:endParaRPr lang="en-IT"/>
          </a:p>
        </p:txBody>
      </p:sp>
      <p:sp>
        <p:nvSpPr>
          <p:cNvPr id="3" name="Footer Placeholder 2">
            <a:extLst>
              <a:ext uri="{FF2B5EF4-FFF2-40B4-BE49-F238E27FC236}">
                <a16:creationId xmlns:a16="http://schemas.microsoft.com/office/drawing/2014/main" id="{11BB5922-B8C9-CFE0-1F52-5D554973C420}"/>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7A97E194-E491-1DE7-4ED3-E475BB461B0F}"/>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1669701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47CC-3B13-3E4A-7969-986767FDD1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60982ABB-43FC-CFE3-F55B-AE20A14C5A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59880B8B-5F1D-8978-B274-7C1D4F353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5D13A1-DF22-AADF-0C74-0393FEEC6B0F}"/>
              </a:ext>
            </a:extLst>
          </p:cNvPr>
          <p:cNvSpPr>
            <a:spLocks noGrp="1"/>
          </p:cNvSpPr>
          <p:nvPr>
            <p:ph type="dt" sz="half" idx="10"/>
          </p:nvPr>
        </p:nvSpPr>
        <p:spPr/>
        <p:txBody>
          <a:bodyPr/>
          <a:lstStyle/>
          <a:p>
            <a:fld id="{5D4D579A-C624-6C4F-8456-85A547CEBA73}" type="datetimeFigureOut">
              <a:rPr lang="en-IT" smtClean="0"/>
              <a:t>10/22/2023</a:t>
            </a:fld>
            <a:endParaRPr lang="en-IT"/>
          </a:p>
        </p:txBody>
      </p:sp>
      <p:sp>
        <p:nvSpPr>
          <p:cNvPr id="6" name="Footer Placeholder 5">
            <a:extLst>
              <a:ext uri="{FF2B5EF4-FFF2-40B4-BE49-F238E27FC236}">
                <a16:creationId xmlns:a16="http://schemas.microsoft.com/office/drawing/2014/main" id="{DC8F4508-2B22-954A-3C85-7622404C7A98}"/>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3EC25E70-39C2-E7B9-444B-B133C0BE2437}"/>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2362829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40674-7193-3811-C29B-348B0C8F19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46D9BDA9-48C2-9C4F-3076-8E74AC099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E43E725C-C7E2-82ED-60A6-79AE64A06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0DE346-19A3-8B23-2AFA-D9B87E71CCCE}"/>
              </a:ext>
            </a:extLst>
          </p:cNvPr>
          <p:cNvSpPr>
            <a:spLocks noGrp="1"/>
          </p:cNvSpPr>
          <p:nvPr>
            <p:ph type="dt" sz="half" idx="10"/>
          </p:nvPr>
        </p:nvSpPr>
        <p:spPr/>
        <p:txBody>
          <a:bodyPr/>
          <a:lstStyle/>
          <a:p>
            <a:fld id="{5D4D579A-C624-6C4F-8456-85A547CEBA73}" type="datetimeFigureOut">
              <a:rPr lang="en-IT" smtClean="0"/>
              <a:t>10/22/2023</a:t>
            </a:fld>
            <a:endParaRPr lang="en-IT"/>
          </a:p>
        </p:txBody>
      </p:sp>
      <p:sp>
        <p:nvSpPr>
          <p:cNvPr id="6" name="Footer Placeholder 5">
            <a:extLst>
              <a:ext uri="{FF2B5EF4-FFF2-40B4-BE49-F238E27FC236}">
                <a16:creationId xmlns:a16="http://schemas.microsoft.com/office/drawing/2014/main" id="{F2C6E0F6-9179-7C9A-29AD-864D86CE62D4}"/>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0CCAC5F8-AC46-EED7-1FF9-E5302576FCA7}"/>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1592095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8132-1420-8B98-C2C7-CE8D6E7AE0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F8721731-F2B2-C235-2F01-F0061EDDF2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F1FFC081-3054-3EA0-CF13-AF1083FF31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D579A-C624-6C4F-8456-85A547CEBA73}" type="datetimeFigureOut">
              <a:rPr lang="en-IT" smtClean="0"/>
              <a:t>10/22/2023</a:t>
            </a:fld>
            <a:endParaRPr lang="en-IT"/>
          </a:p>
        </p:txBody>
      </p:sp>
      <p:sp>
        <p:nvSpPr>
          <p:cNvPr id="5" name="Footer Placeholder 4">
            <a:extLst>
              <a:ext uri="{FF2B5EF4-FFF2-40B4-BE49-F238E27FC236}">
                <a16:creationId xmlns:a16="http://schemas.microsoft.com/office/drawing/2014/main" id="{FD61B7D7-BA04-ED3C-2A4E-3E7BA8419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677ACD8A-0ECC-38C0-C76C-1934296EEE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2C71A-B71C-C04B-8812-6891A0D9E6FD}" type="slidenum">
              <a:rPr lang="en-IT" smtClean="0"/>
              <a:t>‹#›</a:t>
            </a:fld>
            <a:endParaRPr lang="en-IT"/>
          </a:p>
        </p:txBody>
      </p:sp>
    </p:spTree>
    <p:extLst>
      <p:ext uri="{BB962C8B-B14F-4D97-AF65-F5344CB8AC3E}">
        <p14:creationId xmlns:p14="http://schemas.microsoft.com/office/powerpoint/2010/main" val="4284763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hyperlink" Target="https://docs.python.org/3/library/venv.html"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it-scm.com/doc"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E4071DA-449C-4B1B-9C3C-EFA8CF4041C4}"/>
              </a:ext>
            </a:extLst>
          </p:cNvPr>
          <p:cNvSpPr>
            <a:spLocks noGrp="1"/>
          </p:cNvSpPr>
          <p:nvPr>
            <p:ph type="ctrTitle"/>
          </p:nvPr>
        </p:nvSpPr>
        <p:spPr/>
        <p:txBody>
          <a:bodyPr/>
          <a:lstStyle/>
          <a:p>
            <a:r>
              <a:rPr lang="it-IT"/>
              <a:t>CORSO PYTHON</a:t>
            </a:r>
          </a:p>
        </p:txBody>
      </p:sp>
      <p:sp>
        <p:nvSpPr>
          <p:cNvPr id="5" name="Sottotitolo 4">
            <a:extLst>
              <a:ext uri="{FF2B5EF4-FFF2-40B4-BE49-F238E27FC236}">
                <a16:creationId xmlns:a16="http://schemas.microsoft.com/office/drawing/2014/main" id="{8FFFAF6B-7943-487E-B1C7-0DB472AA898D}"/>
              </a:ext>
            </a:extLst>
          </p:cNvPr>
          <p:cNvSpPr>
            <a:spLocks noGrp="1"/>
          </p:cNvSpPr>
          <p:nvPr>
            <p:ph type="subTitle" idx="1"/>
          </p:nvPr>
        </p:nvSpPr>
        <p:spPr/>
        <p:txBody>
          <a:bodyPr/>
          <a:lstStyle/>
          <a:p>
            <a:r>
              <a:rPr lang="it-IT"/>
              <a:t>Python Intermedio/Avanzato – Introduzione</a:t>
            </a:r>
          </a:p>
        </p:txBody>
      </p:sp>
    </p:spTree>
    <p:custDataLst>
      <p:tags r:id="rId1"/>
    </p:custDataLst>
    <p:extLst>
      <p:ext uri="{BB962C8B-B14F-4D97-AF65-F5344CB8AC3E}">
        <p14:creationId xmlns:p14="http://schemas.microsoft.com/office/powerpoint/2010/main" val="1551409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dirty="0" err="1">
                <a:solidFill>
                  <a:schemeClr val="bg1"/>
                </a:solidFill>
              </a:rPr>
              <a:t>Github</a:t>
            </a:r>
            <a:r>
              <a:rPr lang="en-AU" dirty="0">
                <a:solidFill>
                  <a:schemeClr val="bg1"/>
                </a:solidFill>
              </a:rPr>
              <a:t> Fork</a:t>
            </a:r>
          </a:p>
        </p:txBody>
      </p:sp>
      <p:sp>
        <p:nvSpPr>
          <p:cNvPr id="5" name="TextBox 4">
            <a:extLst>
              <a:ext uri="{FF2B5EF4-FFF2-40B4-BE49-F238E27FC236}">
                <a16:creationId xmlns:a16="http://schemas.microsoft.com/office/drawing/2014/main" id="{62999F0C-49EB-8E28-FC46-3774D73376EC}"/>
              </a:ext>
            </a:extLst>
          </p:cNvPr>
          <p:cNvSpPr txBox="1"/>
          <p:nvPr/>
        </p:nvSpPr>
        <p:spPr>
          <a:xfrm>
            <a:off x="636493" y="797510"/>
            <a:ext cx="10919012" cy="5509200"/>
          </a:xfrm>
          <a:prstGeom prst="rect">
            <a:avLst/>
          </a:prstGeom>
          <a:noFill/>
        </p:spPr>
        <p:txBody>
          <a:bodyPr wrap="square">
            <a:spAutoFit/>
          </a:bodyPr>
          <a:lstStyle/>
          <a:p>
            <a:pPr algn="l"/>
            <a:r>
              <a:rPr lang="en-GB" sz="1600" b="1" i="0" u="none" strike="noStrike" dirty="0">
                <a:solidFill>
                  <a:srgbClr val="374151"/>
                </a:solidFill>
                <a:effectLst/>
                <a:latin typeface="Söhne"/>
              </a:rPr>
              <a:t>Il Forking </a:t>
            </a:r>
            <a:r>
              <a:rPr lang="en-GB" sz="1600" b="1" i="0" u="none" strike="noStrike" dirty="0" err="1">
                <a:solidFill>
                  <a:srgbClr val="374151"/>
                </a:solidFill>
                <a:effectLst/>
                <a:latin typeface="Söhne"/>
              </a:rPr>
              <a:t>su</a:t>
            </a:r>
            <a:r>
              <a:rPr lang="en-GB" sz="1600" b="1" i="0" u="none" strike="noStrike" dirty="0">
                <a:solidFill>
                  <a:srgbClr val="374151"/>
                </a:solidFill>
                <a:effectLst/>
                <a:latin typeface="Söhne"/>
              </a:rPr>
              <a:t> GitHub</a:t>
            </a:r>
            <a:endParaRPr lang="en-GB" sz="1600" b="0" i="0" u="none" strike="noStrike" dirty="0">
              <a:solidFill>
                <a:srgbClr val="374151"/>
              </a:solidFill>
              <a:effectLst/>
              <a:latin typeface="Söhne"/>
            </a:endParaRPr>
          </a:p>
          <a:p>
            <a:pPr algn="l"/>
            <a:r>
              <a:rPr lang="en-GB" sz="1600" b="0" i="0" u="none" strike="noStrike" dirty="0" err="1">
                <a:solidFill>
                  <a:srgbClr val="374151"/>
                </a:solidFill>
                <a:effectLst/>
                <a:latin typeface="Söhne"/>
              </a:rPr>
              <a:t>Su</a:t>
            </a:r>
            <a:r>
              <a:rPr lang="en-GB" sz="1600" b="0" i="0" u="none" strike="noStrike" dirty="0">
                <a:solidFill>
                  <a:srgbClr val="374151"/>
                </a:solidFill>
                <a:effectLst/>
                <a:latin typeface="Söhne"/>
              </a:rPr>
              <a:t> GitHub, il </a:t>
            </a:r>
            <a:r>
              <a:rPr lang="en-GB" sz="1600" b="0" i="0" u="none" strike="noStrike" dirty="0" err="1">
                <a:solidFill>
                  <a:srgbClr val="374151"/>
                </a:solidFill>
                <a:effectLst/>
                <a:latin typeface="Söhne"/>
              </a:rPr>
              <a:t>termine</a:t>
            </a:r>
            <a:r>
              <a:rPr lang="en-GB" sz="1600" b="0" i="0" u="none" strike="noStrike" dirty="0">
                <a:solidFill>
                  <a:srgbClr val="374151"/>
                </a:solidFill>
                <a:effectLst/>
                <a:latin typeface="Söhne"/>
              </a:rPr>
              <a:t> "fork" </a:t>
            </a:r>
            <a:r>
              <a:rPr lang="en-GB" sz="1600" b="0" i="0" u="none" strike="noStrike" dirty="0" err="1">
                <a:solidFill>
                  <a:srgbClr val="374151"/>
                </a:solidFill>
                <a:effectLst/>
                <a:latin typeface="Söhne"/>
              </a:rPr>
              <a:t>si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riferisce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all'azione</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creare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una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copia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personale</a:t>
            </a:r>
            <a:r>
              <a:rPr lang="en-GB" sz="1600" b="0" i="0" u="none" strike="noStrike" dirty="0">
                <a:solidFill>
                  <a:srgbClr val="374151"/>
                </a:solidFill>
                <a:effectLst/>
                <a:latin typeface="Söhne"/>
              </a:rPr>
              <a:t> di un </a:t>
            </a:r>
            <a:r>
              <a:rPr lang="en-GB" sz="1600" b="0" i="0" u="none" strike="noStrike" dirty="0" err="1">
                <a:solidFill>
                  <a:srgbClr val="374151"/>
                </a:solidFill>
                <a:effectLst/>
                <a:latin typeface="Söhne"/>
              </a:rPr>
              <a:t>altro</a:t>
            </a:r>
            <a:r>
              <a:rPr lang="en-GB" sz="1600" b="0" i="0" u="none" strike="noStrike" dirty="0">
                <a:solidFill>
                  <a:srgbClr val="374151"/>
                </a:solidFill>
                <a:effectLst/>
                <a:latin typeface="Söhne"/>
              </a:rPr>
              <a:t> repository (</a:t>
            </a:r>
            <a:r>
              <a:rPr lang="en-GB" sz="1600" b="0" i="0" u="none" strike="noStrike" dirty="0" err="1">
                <a:solidFill>
                  <a:srgbClr val="374151"/>
                </a:solidFill>
                <a:effectLst/>
                <a:latin typeface="Söhne"/>
              </a:rPr>
              <a:t>archivio</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progetti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Questo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consente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agli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utenti</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apportare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al </a:t>
            </a:r>
            <a:r>
              <a:rPr lang="en-GB" sz="1600" b="0" i="0" u="none" strike="noStrike" dirty="0" err="1">
                <a:solidFill>
                  <a:srgbClr val="374151"/>
                </a:solidFill>
                <a:effectLst/>
                <a:latin typeface="Söhne"/>
              </a:rPr>
              <a:t>progetto</a:t>
            </a:r>
            <a:r>
              <a:rPr lang="en-GB" sz="1600" b="0" i="0" u="none" strike="noStrike" dirty="0">
                <a:solidFill>
                  <a:srgbClr val="374151"/>
                </a:solidFill>
                <a:effectLst/>
                <a:latin typeface="Söhne"/>
              </a:rPr>
              <a:t> senza </a:t>
            </a:r>
            <a:r>
              <a:rPr lang="en-GB" sz="1600" b="0" i="0" u="none" strike="noStrike" dirty="0" err="1">
                <a:solidFill>
                  <a:srgbClr val="374151"/>
                </a:solidFill>
                <a:effectLst/>
                <a:latin typeface="Söhne"/>
              </a:rPr>
              <a:t>influenzare</a:t>
            </a:r>
            <a:r>
              <a:rPr lang="en-GB" sz="1600" b="0" i="0" u="none" strike="noStrike" dirty="0">
                <a:solidFill>
                  <a:srgbClr val="374151"/>
                </a:solidFill>
                <a:effectLst/>
                <a:latin typeface="Söhne"/>
              </a:rPr>
              <a:t> il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seguito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sono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riportate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alcune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informazioni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chiave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sul</a:t>
            </a:r>
            <a:r>
              <a:rPr lang="en-GB" sz="1600" b="0" i="0" u="none" strike="noStrike" dirty="0">
                <a:solidFill>
                  <a:srgbClr val="374151"/>
                </a:solidFill>
                <a:effectLst/>
                <a:latin typeface="Söhne"/>
              </a:rPr>
              <a:t> forking:</a:t>
            </a:r>
          </a:p>
          <a:p>
            <a:pPr algn="l"/>
            <a:endParaRPr lang="en-GB" sz="1600" b="0" i="0" u="none" strike="noStrike" dirty="0">
              <a:solidFill>
                <a:srgbClr val="374151"/>
              </a:solidFill>
              <a:effectLst/>
              <a:latin typeface="Söhne"/>
            </a:endParaRPr>
          </a:p>
          <a:p>
            <a:pPr algn="l">
              <a:buFont typeface="+mj-lt"/>
              <a:buAutoNum type="arabicPeriod"/>
            </a:pPr>
            <a:r>
              <a:rPr lang="en-GB" sz="1600" b="1" i="0" u="none" strike="noStrike" dirty="0">
                <a:solidFill>
                  <a:srgbClr val="374151"/>
                </a:solidFill>
                <a:effectLst/>
                <a:latin typeface="Söhne"/>
              </a:rPr>
              <a:t> </a:t>
            </a:r>
            <a:r>
              <a:rPr lang="en-GB" sz="1600" b="1" i="0" u="none" strike="noStrike" dirty="0" err="1">
                <a:solidFill>
                  <a:srgbClr val="374151"/>
                </a:solidFill>
                <a:effectLst/>
                <a:latin typeface="Söhne"/>
              </a:rPr>
              <a:t>Scopo</a:t>
            </a:r>
            <a:r>
              <a:rPr lang="en-GB" sz="1600" b="1" i="0" u="none" strike="noStrike" dirty="0">
                <a:solidFill>
                  <a:srgbClr val="374151"/>
                </a:solidFill>
                <a:effectLst/>
                <a:latin typeface="Söhne"/>
              </a:rPr>
              <a:t> del Forking</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a:solidFill>
                  <a:srgbClr val="374151"/>
                </a:solidFill>
                <a:effectLst/>
                <a:latin typeface="Söhne"/>
              </a:rPr>
              <a:t>Il forking </a:t>
            </a:r>
            <a:r>
              <a:rPr lang="en-GB" sz="1600" b="0" i="0" u="none" strike="noStrike" dirty="0" err="1">
                <a:solidFill>
                  <a:srgbClr val="374151"/>
                </a:solidFill>
                <a:effectLst/>
                <a:latin typeface="Söhne"/>
              </a:rPr>
              <a:t>permette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agli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sviluppatori</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esplorare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nuove</a:t>
            </a:r>
            <a:r>
              <a:rPr lang="en-GB" sz="1600" b="0" i="0" u="none" strike="noStrike" dirty="0">
                <a:solidFill>
                  <a:srgbClr val="374151"/>
                </a:solidFill>
                <a:effectLst/>
                <a:latin typeface="Söhne"/>
              </a:rPr>
              <a:t> idee o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senza </a:t>
            </a:r>
            <a:r>
              <a:rPr lang="en-GB" sz="1600" b="0" i="0" u="none" strike="noStrike" dirty="0" err="1">
                <a:solidFill>
                  <a:srgbClr val="374151"/>
                </a:solidFill>
                <a:effectLst/>
                <a:latin typeface="Söhne"/>
              </a:rPr>
              <a:t>intaccare</a:t>
            </a:r>
            <a:r>
              <a:rPr lang="en-GB" sz="1600" b="0" i="0" u="none" strike="noStrike" dirty="0">
                <a:solidFill>
                  <a:srgbClr val="374151"/>
                </a:solidFill>
                <a:effectLst/>
                <a:latin typeface="Söhne"/>
              </a:rPr>
              <a:t> il </a:t>
            </a:r>
            <a:r>
              <a:rPr lang="en-GB" sz="1600" b="0" i="0" u="none" strike="noStrike" dirty="0" err="1">
                <a:solidFill>
                  <a:srgbClr val="374151"/>
                </a:solidFill>
                <a:effectLst/>
                <a:latin typeface="Söhne"/>
              </a:rPr>
              <a:t>progetto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err="1">
                <a:solidFill>
                  <a:srgbClr val="374151"/>
                </a:solidFill>
                <a:effectLst/>
                <a:latin typeface="Söhne"/>
              </a:rPr>
              <a:t>Offre</a:t>
            </a:r>
            <a:r>
              <a:rPr lang="en-GB" sz="1600" b="0" i="0" u="none" strike="noStrike" dirty="0">
                <a:solidFill>
                  <a:srgbClr val="374151"/>
                </a:solidFill>
                <a:effectLst/>
                <a:latin typeface="Söhne"/>
              </a:rPr>
              <a:t> un modo per </a:t>
            </a:r>
            <a:r>
              <a:rPr lang="en-GB" sz="1600" b="0" i="0" u="none" strike="noStrike" dirty="0" err="1">
                <a:solidFill>
                  <a:srgbClr val="374151"/>
                </a:solidFill>
                <a:effectLst/>
                <a:latin typeface="Söhne"/>
              </a:rPr>
              <a:t>contribuire</a:t>
            </a:r>
            <a:r>
              <a:rPr lang="en-GB" sz="1600" b="0" i="0" u="none" strike="noStrike" dirty="0">
                <a:solidFill>
                  <a:srgbClr val="374151"/>
                </a:solidFill>
                <a:effectLst/>
                <a:latin typeface="Söhne"/>
              </a:rPr>
              <a:t> ai </a:t>
            </a:r>
            <a:r>
              <a:rPr lang="en-GB" sz="1600" b="0" i="0" u="none" strike="noStrike" dirty="0" err="1">
                <a:solidFill>
                  <a:srgbClr val="374151"/>
                </a:solidFill>
                <a:effectLst/>
                <a:latin typeface="Söhne"/>
              </a:rPr>
              <a:t>progetti</a:t>
            </a:r>
            <a:r>
              <a:rPr lang="en-GB" sz="1600" b="0" i="0" u="none" strike="noStrike" dirty="0">
                <a:solidFill>
                  <a:srgbClr val="374151"/>
                </a:solidFill>
                <a:effectLst/>
                <a:latin typeface="Söhne"/>
              </a:rPr>
              <a:t> open source. </a:t>
            </a:r>
            <a:r>
              <a:rPr lang="en-GB" sz="1600" b="0" i="0" u="none" strike="noStrike" dirty="0" err="1">
                <a:solidFill>
                  <a:srgbClr val="374151"/>
                </a:solidFill>
                <a:effectLst/>
                <a:latin typeface="Söhne"/>
              </a:rPr>
              <a:t>Gli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sviluppatori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possono</a:t>
            </a:r>
            <a:r>
              <a:rPr lang="en-GB" sz="1600" b="0" i="0" u="none" strike="noStrike" dirty="0">
                <a:solidFill>
                  <a:srgbClr val="374151"/>
                </a:solidFill>
                <a:effectLst/>
                <a:latin typeface="Söhne"/>
              </a:rPr>
              <a:t> fare un fork, </a:t>
            </a:r>
            <a:r>
              <a:rPr lang="en-GB" sz="1600" b="0" i="0" u="none" strike="noStrike" dirty="0" err="1">
                <a:solidFill>
                  <a:srgbClr val="374151"/>
                </a:solidFill>
                <a:effectLst/>
                <a:latin typeface="Söhne"/>
              </a:rPr>
              <a:t>apportare</a:t>
            </a:r>
            <a:r>
              <a:rPr lang="en-GB" sz="1600" b="0" i="0" u="none" strike="noStrike" dirty="0">
                <a:solidFill>
                  <a:srgbClr val="374151"/>
                </a:solidFill>
                <a:effectLst/>
                <a:latin typeface="Söhne"/>
              </a:rPr>
              <a:t> le </a:t>
            </a:r>
            <a:r>
              <a:rPr lang="en-GB" sz="1600" b="0" i="0" u="none" strike="noStrike" dirty="0" err="1">
                <a:solidFill>
                  <a:srgbClr val="374151"/>
                </a:solidFill>
                <a:effectLst/>
                <a:latin typeface="Söhne"/>
              </a:rPr>
              <a:t>proprie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e poi </a:t>
            </a:r>
            <a:r>
              <a:rPr lang="en-GB" sz="1600" b="0" i="0" u="none" strike="noStrike" dirty="0" err="1">
                <a:solidFill>
                  <a:srgbClr val="374151"/>
                </a:solidFill>
                <a:effectLst/>
                <a:latin typeface="Söhne"/>
              </a:rPr>
              <a:t>proporre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queste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al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attraverso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una</a:t>
            </a:r>
            <a:r>
              <a:rPr lang="en-GB" sz="1600" b="0" i="0" u="none" strike="noStrike" dirty="0">
                <a:solidFill>
                  <a:srgbClr val="374151"/>
                </a:solidFill>
                <a:effectLst/>
                <a:latin typeface="Söhne"/>
              </a:rPr>
              <a:t> "pull request".</a:t>
            </a:r>
          </a:p>
          <a:p>
            <a:pPr algn="l">
              <a:buFont typeface="+mj-lt"/>
              <a:buAutoNum type="arabicPeriod"/>
            </a:pPr>
            <a:r>
              <a:rPr lang="en-GB" sz="1600" b="1" i="0" u="none" strike="noStrike" dirty="0">
                <a:solidFill>
                  <a:srgbClr val="374151"/>
                </a:solidFill>
                <a:effectLst/>
                <a:latin typeface="Söhne"/>
              </a:rPr>
              <a:t> Come </a:t>
            </a:r>
            <a:r>
              <a:rPr lang="en-GB" sz="1600" b="1" i="0" u="none" strike="noStrike" dirty="0" err="1">
                <a:solidFill>
                  <a:srgbClr val="374151"/>
                </a:solidFill>
                <a:effectLst/>
                <a:latin typeface="Söhne"/>
              </a:rPr>
              <a:t>funziona</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err="1">
                <a:solidFill>
                  <a:srgbClr val="374151"/>
                </a:solidFill>
                <a:effectLst/>
                <a:latin typeface="Söhne"/>
              </a:rPr>
              <a:t>Quando</a:t>
            </a:r>
            <a:r>
              <a:rPr lang="en-GB" sz="1600" b="0" i="0" u="none" strike="noStrike" dirty="0">
                <a:solidFill>
                  <a:srgbClr val="374151"/>
                </a:solidFill>
                <a:effectLst/>
                <a:latin typeface="Söhne"/>
              </a:rPr>
              <a:t> un </a:t>
            </a:r>
            <a:r>
              <a:rPr lang="en-GB" sz="1600" b="0" i="0" u="none" strike="noStrike" dirty="0" err="1">
                <a:solidFill>
                  <a:srgbClr val="374151"/>
                </a:solidFill>
                <a:effectLst/>
                <a:latin typeface="Söhne"/>
              </a:rPr>
              <a:t>utente</a:t>
            </a:r>
            <a:r>
              <a:rPr lang="en-GB" sz="1600" b="0" i="0" u="none" strike="noStrike" dirty="0">
                <a:solidFill>
                  <a:srgbClr val="374151"/>
                </a:solidFill>
                <a:effectLst/>
                <a:latin typeface="Söhne"/>
              </a:rPr>
              <a:t> fa un fork di un repository, GitHub </a:t>
            </a:r>
            <a:r>
              <a:rPr lang="en-GB" sz="1600" b="0" i="0" u="none" strike="noStrike" dirty="0" err="1">
                <a:solidFill>
                  <a:srgbClr val="374151"/>
                </a:solidFill>
                <a:effectLst/>
                <a:latin typeface="Söhne"/>
              </a:rPr>
              <a:t>crea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una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copia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completa</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quel</a:t>
            </a:r>
            <a:r>
              <a:rPr lang="en-GB" sz="1600" b="0" i="0" u="none" strike="noStrike" dirty="0">
                <a:solidFill>
                  <a:srgbClr val="374151"/>
                </a:solidFill>
                <a:effectLst/>
                <a:latin typeface="Söhne"/>
              </a:rPr>
              <a:t> repository sotto </a:t>
            </a:r>
            <a:r>
              <a:rPr lang="en-GB" sz="1600" b="0" i="0" u="none" strike="noStrike" dirty="0" err="1">
                <a:solidFill>
                  <a:srgbClr val="374151"/>
                </a:solidFill>
                <a:effectLst/>
                <a:latin typeface="Söhne"/>
              </a:rPr>
              <a:t>l'account</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dell'utente</a:t>
            </a:r>
            <a:r>
              <a:rPr lang="en-GB" sz="1600" b="0" i="0" u="none" strike="noStrike" dirty="0">
                <a:solidFill>
                  <a:srgbClr val="374151"/>
                </a:solidFill>
                <a:effectLst/>
                <a:latin typeface="Söhne"/>
              </a:rPr>
              <a:t>. Questa </a:t>
            </a:r>
            <a:r>
              <a:rPr lang="en-GB" sz="1600" b="0" i="0" u="none" strike="noStrike" dirty="0" err="1">
                <a:solidFill>
                  <a:srgbClr val="374151"/>
                </a:solidFill>
                <a:effectLst/>
                <a:latin typeface="Söhne"/>
              </a:rPr>
              <a:t>copia</a:t>
            </a:r>
            <a:r>
              <a:rPr lang="en-GB" sz="1600" b="0" i="0" u="none" strike="noStrike" dirty="0">
                <a:solidFill>
                  <a:srgbClr val="374151"/>
                </a:solidFill>
                <a:effectLst/>
                <a:latin typeface="Söhne"/>
              </a:rPr>
              <a:t> include </a:t>
            </a:r>
            <a:r>
              <a:rPr lang="en-GB" sz="1600" b="0" i="0" u="none" strike="noStrike" dirty="0" err="1">
                <a:solidFill>
                  <a:srgbClr val="374151"/>
                </a:solidFill>
                <a:effectLst/>
                <a:latin typeface="Söhne"/>
              </a:rPr>
              <a:t>sia</a:t>
            </a:r>
            <a:r>
              <a:rPr lang="en-GB" sz="1600" b="0" i="0" u="none" strike="noStrike" dirty="0">
                <a:solidFill>
                  <a:srgbClr val="374151"/>
                </a:solidFill>
                <a:effectLst/>
                <a:latin typeface="Söhne"/>
              </a:rPr>
              <a:t> il </a:t>
            </a:r>
            <a:r>
              <a:rPr lang="en-GB" sz="1600" b="0" i="0" u="none" strike="noStrike" dirty="0" err="1">
                <a:solidFill>
                  <a:srgbClr val="374151"/>
                </a:solidFill>
                <a:effectLst/>
                <a:latin typeface="Söhne"/>
              </a:rPr>
              <a:t>codice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sorgente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che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l'intera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cronologia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dei</a:t>
            </a:r>
            <a:r>
              <a:rPr lang="en-GB" sz="1600" b="0" i="0" u="none" strike="noStrike" dirty="0">
                <a:solidFill>
                  <a:srgbClr val="374151"/>
                </a:solidFill>
                <a:effectLst/>
                <a:latin typeface="Söhne"/>
              </a:rPr>
              <a:t> commit.</a:t>
            </a:r>
          </a:p>
          <a:p>
            <a:pPr marL="742950" lvl="1" indent="-285750" algn="l">
              <a:buFont typeface="Arial" panose="020B0604020202020204" pitchFamily="34" charset="0"/>
              <a:buChar char="•"/>
            </a:pPr>
            <a:r>
              <a:rPr lang="en-GB" sz="1600" b="0" i="0" u="none" strike="noStrike" dirty="0">
                <a:solidFill>
                  <a:srgbClr val="374151"/>
                </a:solidFill>
                <a:effectLst/>
                <a:latin typeface="Söhne"/>
              </a:rPr>
              <a:t>Questa </a:t>
            </a:r>
            <a:r>
              <a:rPr lang="en-GB" sz="1600" b="0" i="0" u="none" strike="noStrike" dirty="0" err="1">
                <a:solidFill>
                  <a:srgbClr val="374151"/>
                </a:solidFill>
                <a:effectLst/>
                <a:latin typeface="Söhne"/>
              </a:rPr>
              <a:t>copia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permette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all'utente</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lavorare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sul</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progetto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indipendentemente</a:t>
            </a:r>
            <a:r>
              <a:rPr lang="en-GB" sz="1600" b="0" i="0" u="none" strike="noStrike" dirty="0">
                <a:solidFill>
                  <a:srgbClr val="374151"/>
                </a:solidFill>
                <a:effectLst/>
                <a:latin typeface="Söhne"/>
              </a:rPr>
              <a:t>, senza </a:t>
            </a:r>
            <a:r>
              <a:rPr lang="en-GB" sz="1600" b="0" i="0" u="none" strike="noStrike" dirty="0" err="1">
                <a:solidFill>
                  <a:srgbClr val="374151"/>
                </a:solidFill>
                <a:effectLst/>
                <a:latin typeface="Söhne"/>
              </a:rPr>
              <a:t>interferire</a:t>
            </a:r>
            <a:r>
              <a:rPr lang="en-GB" sz="1600" b="0" i="0" u="none" strike="noStrike" dirty="0">
                <a:solidFill>
                  <a:srgbClr val="374151"/>
                </a:solidFill>
                <a:effectLst/>
                <a:latin typeface="Söhne"/>
              </a:rPr>
              <a:t> con il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a:t>
            </a:r>
          </a:p>
          <a:p>
            <a:pPr algn="l">
              <a:buFont typeface="+mj-lt"/>
              <a:buAutoNum type="arabicPeriod"/>
            </a:pPr>
            <a:r>
              <a:rPr lang="en-GB" sz="1600" b="1" i="0" u="none" strike="noStrike" dirty="0">
                <a:solidFill>
                  <a:srgbClr val="374151"/>
                </a:solidFill>
                <a:effectLst/>
                <a:latin typeface="Söhne"/>
              </a:rPr>
              <a:t> Pull Request</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a:solidFill>
                  <a:srgbClr val="374151"/>
                </a:solidFill>
                <a:effectLst/>
                <a:latin typeface="Söhne"/>
              </a:rPr>
              <a:t>Dopo aver </a:t>
            </a:r>
            <a:r>
              <a:rPr lang="en-GB" sz="1600" b="0" i="0" u="none" strike="noStrike" dirty="0" err="1">
                <a:solidFill>
                  <a:srgbClr val="374151"/>
                </a:solidFill>
                <a:effectLst/>
                <a:latin typeface="Söhne"/>
              </a:rPr>
              <a:t>fatto</a:t>
            </a:r>
            <a:r>
              <a:rPr lang="en-GB" sz="1600" b="0" i="0" u="none" strike="noStrike" dirty="0">
                <a:solidFill>
                  <a:srgbClr val="374151"/>
                </a:solidFill>
                <a:effectLst/>
                <a:latin typeface="Söhne"/>
              </a:rPr>
              <a:t> le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nel</a:t>
            </a:r>
            <a:r>
              <a:rPr lang="en-GB" sz="1600" b="0" i="0" u="none" strike="noStrike" dirty="0">
                <a:solidFill>
                  <a:srgbClr val="374151"/>
                </a:solidFill>
                <a:effectLst/>
                <a:latin typeface="Söhne"/>
              </a:rPr>
              <a:t> proprio fork, un </a:t>
            </a:r>
            <a:r>
              <a:rPr lang="en-GB" sz="1600" b="0" i="0" u="none" strike="noStrike" dirty="0" err="1">
                <a:solidFill>
                  <a:srgbClr val="374151"/>
                </a:solidFill>
                <a:effectLst/>
                <a:latin typeface="Söhne"/>
              </a:rPr>
              <a:t>utente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può</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inviare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una</a:t>
            </a:r>
            <a:r>
              <a:rPr lang="en-GB" sz="1600" b="0" i="0" u="none" strike="noStrike" dirty="0">
                <a:solidFill>
                  <a:srgbClr val="374151"/>
                </a:solidFill>
                <a:effectLst/>
                <a:latin typeface="Söhne"/>
              </a:rPr>
              <a:t> "pull request" al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 Questa </a:t>
            </a:r>
            <a:r>
              <a:rPr lang="en-GB" sz="1600" b="0" i="0" u="none" strike="noStrike" dirty="0" err="1">
                <a:solidFill>
                  <a:srgbClr val="374151"/>
                </a:solidFill>
                <a:effectLst/>
                <a:latin typeface="Söhne"/>
              </a:rPr>
              <a:t>è</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essenzialmente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una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proposta</a:t>
            </a:r>
            <a:r>
              <a:rPr lang="en-GB" sz="1600" b="0" i="0" u="none" strike="noStrike" dirty="0">
                <a:solidFill>
                  <a:srgbClr val="374151"/>
                </a:solidFill>
                <a:effectLst/>
                <a:latin typeface="Söhne"/>
              </a:rPr>
              <a:t> per </a:t>
            </a:r>
            <a:r>
              <a:rPr lang="en-GB" sz="1600" b="0" i="0" u="none" strike="noStrike" dirty="0" err="1">
                <a:solidFill>
                  <a:srgbClr val="374151"/>
                </a:solidFill>
                <a:effectLst/>
                <a:latin typeface="Söhne"/>
              </a:rPr>
              <a:t>integrare</a:t>
            </a:r>
            <a:r>
              <a:rPr lang="en-GB" sz="1600" b="0" i="0" u="none" strike="noStrike" dirty="0">
                <a:solidFill>
                  <a:srgbClr val="374151"/>
                </a:solidFill>
                <a:effectLst/>
                <a:latin typeface="Söhne"/>
              </a:rPr>
              <a:t> le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fatte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nel</a:t>
            </a:r>
            <a:r>
              <a:rPr lang="en-GB" sz="1600" b="0" i="0" u="none" strike="noStrike" dirty="0">
                <a:solidFill>
                  <a:srgbClr val="374151"/>
                </a:solidFill>
                <a:effectLst/>
                <a:latin typeface="Söhne"/>
              </a:rPr>
              <a:t> fork </a:t>
            </a:r>
            <a:r>
              <a:rPr lang="en-GB" sz="1600" b="0" i="0" u="none" strike="noStrike" dirty="0" err="1">
                <a:solidFill>
                  <a:srgbClr val="374151"/>
                </a:solidFill>
                <a:effectLst/>
                <a:latin typeface="Söhne"/>
              </a:rPr>
              <a:t>nel</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progetto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a:solidFill>
                  <a:srgbClr val="374151"/>
                </a:solidFill>
                <a:effectLst/>
                <a:latin typeface="Söhne"/>
              </a:rPr>
              <a:t>I maintainer del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possono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rivedere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discutere</a:t>
            </a:r>
            <a:r>
              <a:rPr lang="en-GB" sz="1600" b="0" i="0" u="none" strike="noStrike" dirty="0">
                <a:solidFill>
                  <a:srgbClr val="374151"/>
                </a:solidFill>
                <a:effectLst/>
                <a:latin typeface="Söhne"/>
              </a:rPr>
              <a:t> e, se lo </a:t>
            </a:r>
            <a:r>
              <a:rPr lang="en-GB" sz="1600" b="0" i="0" u="none" strike="noStrike" dirty="0" err="1">
                <a:solidFill>
                  <a:srgbClr val="374151"/>
                </a:solidFill>
                <a:effectLst/>
                <a:latin typeface="Söhne"/>
              </a:rPr>
              <a:t>ritengono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appropriato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accettare</a:t>
            </a:r>
            <a:r>
              <a:rPr lang="en-GB" sz="1600" b="0" i="0" u="none" strike="noStrike" dirty="0">
                <a:solidFill>
                  <a:srgbClr val="374151"/>
                </a:solidFill>
                <a:effectLst/>
                <a:latin typeface="Söhne"/>
              </a:rPr>
              <a:t> o </a:t>
            </a:r>
            <a:r>
              <a:rPr lang="en-GB" sz="1600" b="0" i="0" u="none" strike="noStrike" dirty="0" err="1">
                <a:solidFill>
                  <a:srgbClr val="374151"/>
                </a:solidFill>
                <a:effectLst/>
                <a:latin typeface="Söhne"/>
              </a:rPr>
              <a:t>rifiutare</a:t>
            </a:r>
            <a:r>
              <a:rPr lang="en-GB" sz="1600" b="0" i="0" u="none" strike="noStrike" dirty="0">
                <a:solidFill>
                  <a:srgbClr val="374151"/>
                </a:solidFill>
                <a:effectLst/>
                <a:latin typeface="Söhne"/>
              </a:rPr>
              <a:t> la pull request.</a:t>
            </a:r>
          </a:p>
          <a:p>
            <a:pPr algn="l">
              <a:buFont typeface="+mj-lt"/>
              <a:buAutoNum type="arabicPeriod"/>
            </a:pPr>
            <a:r>
              <a:rPr lang="en-GB" sz="1600" b="1" i="0" u="none" strike="noStrike" dirty="0">
                <a:solidFill>
                  <a:srgbClr val="374151"/>
                </a:solidFill>
                <a:effectLst/>
                <a:latin typeface="Söhne"/>
              </a:rPr>
              <a:t> </a:t>
            </a:r>
            <a:r>
              <a:rPr lang="en-GB" sz="1600" b="1" i="0" u="none" strike="noStrike" dirty="0" err="1">
                <a:solidFill>
                  <a:srgbClr val="374151"/>
                </a:solidFill>
                <a:effectLst/>
                <a:latin typeface="Söhne"/>
              </a:rPr>
              <a:t>Sincronizzazione</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err="1">
                <a:solidFill>
                  <a:srgbClr val="374151"/>
                </a:solidFill>
                <a:effectLst/>
                <a:latin typeface="Söhne"/>
              </a:rPr>
              <a:t>È</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importante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notare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che</a:t>
            </a:r>
            <a:r>
              <a:rPr lang="en-GB" sz="1600" b="0" i="0" u="none" strike="noStrike" dirty="0">
                <a:solidFill>
                  <a:srgbClr val="374151"/>
                </a:solidFill>
                <a:effectLst/>
                <a:latin typeface="Söhne"/>
              </a:rPr>
              <a:t> un fork non </a:t>
            </a:r>
            <a:r>
              <a:rPr lang="en-GB" sz="1600" b="0" i="0" u="none" strike="noStrike" dirty="0" err="1">
                <a:solidFill>
                  <a:srgbClr val="374151"/>
                </a:solidFill>
                <a:effectLst/>
                <a:latin typeface="Söhne"/>
              </a:rPr>
              <a:t>viene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aggiornato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automaticamente</a:t>
            </a:r>
            <a:r>
              <a:rPr lang="en-GB" sz="1600" b="0" i="0" u="none" strike="noStrike" dirty="0">
                <a:solidFill>
                  <a:srgbClr val="374151"/>
                </a:solidFill>
                <a:effectLst/>
                <a:latin typeface="Söhne"/>
              </a:rPr>
              <a:t> con le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apportate</a:t>
            </a:r>
            <a:r>
              <a:rPr lang="en-GB" sz="1600" b="0" i="0" u="none" strike="noStrike" dirty="0">
                <a:solidFill>
                  <a:srgbClr val="374151"/>
                </a:solidFill>
                <a:effectLst/>
                <a:latin typeface="Söhne"/>
              </a:rPr>
              <a:t> al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Gli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sviluppatori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devono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sincronizzare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manualmente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loro</a:t>
            </a:r>
            <a:r>
              <a:rPr lang="en-GB" sz="1600" b="0" i="0" u="none" strike="noStrike" dirty="0">
                <a:solidFill>
                  <a:srgbClr val="374151"/>
                </a:solidFill>
                <a:effectLst/>
                <a:latin typeface="Söhne"/>
              </a:rPr>
              <a:t> fork se </a:t>
            </a:r>
            <a:r>
              <a:rPr lang="en-GB" sz="1600" b="0" i="0" u="none" strike="noStrike" dirty="0" err="1">
                <a:solidFill>
                  <a:srgbClr val="374151"/>
                </a:solidFill>
                <a:effectLst/>
                <a:latin typeface="Söhne"/>
              </a:rPr>
              <a:t>vogliono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mantenere</a:t>
            </a:r>
            <a:r>
              <a:rPr lang="en-GB" sz="1600" b="0" i="0" u="none" strike="noStrike" dirty="0">
                <a:solidFill>
                  <a:srgbClr val="374151"/>
                </a:solidFill>
                <a:effectLst/>
                <a:latin typeface="Söhne"/>
              </a:rPr>
              <a:t> il </a:t>
            </a:r>
            <a:r>
              <a:rPr lang="en-GB" sz="1600" b="0" i="0" u="none" strike="noStrike" dirty="0" err="1">
                <a:solidFill>
                  <a:srgbClr val="374151"/>
                </a:solidFill>
                <a:effectLst/>
                <a:latin typeface="Söhne"/>
              </a:rPr>
              <a:t>loro</a:t>
            </a:r>
            <a:r>
              <a:rPr lang="en-GB" sz="1600" b="0" i="0" u="none" strike="noStrike" dirty="0">
                <a:solidFill>
                  <a:srgbClr val="374151"/>
                </a:solidFill>
                <a:effectLst/>
                <a:latin typeface="Söhne"/>
              </a:rPr>
              <a:t> fork </a:t>
            </a:r>
            <a:r>
              <a:rPr lang="en-GB" sz="1600" b="0" i="0" u="none" strike="noStrike" dirty="0" err="1">
                <a:solidFill>
                  <a:srgbClr val="374151"/>
                </a:solidFill>
                <a:effectLst/>
                <a:latin typeface="Söhne"/>
              </a:rPr>
              <a:t>aggiornato</a:t>
            </a:r>
            <a:r>
              <a:rPr lang="en-GB" sz="1600" b="0" i="0" u="none" strike="noStrike" dirty="0">
                <a:solidFill>
                  <a:srgbClr val="374151"/>
                </a:solidFill>
                <a:effectLst/>
                <a:latin typeface="Söhne"/>
              </a:rPr>
              <a:t> con </a:t>
            </a:r>
            <a:r>
              <a:rPr lang="en-GB" sz="1600" b="0" i="0" u="none" strike="noStrike" dirty="0" err="1">
                <a:solidFill>
                  <a:srgbClr val="374151"/>
                </a:solidFill>
                <a:effectLst/>
                <a:latin typeface="Söhne"/>
              </a:rPr>
              <a:t>l'originale</a:t>
            </a:r>
            <a:r>
              <a:rPr lang="en-GB" sz="1600" b="0" i="0" u="none" strike="noStrike" dirty="0">
                <a:solidFill>
                  <a:srgbClr val="374151"/>
                </a:solidFill>
                <a:effectLst/>
                <a:latin typeface="Söhne"/>
              </a:rPr>
              <a:t>.</a:t>
            </a:r>
          </a:p>
        </p:txBody>
      </p:sp>
    </p:spTree>
    <p:extLst>
      <p:ext uri="{BB962C8B-B14F-4D97-AF65-F5344CB8AC3E}">
        <p14:creationId xmlns:p14="http://schemas.microsoft.com/office/powerpoint/2010/main" val="1436934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dirty="0" err="1">
                <a:solidFill>
                  <a:schemeClr val="bg1"/>
                </a:solidFill>
              </a:rPr>
              <a:t>Github</a:t>
            </a:r>
            <a:r>
              <a:rPr lang="en-AU" dirty="0">
                <a:solidFill>
                  <a:schemeClr val="bg1"/>
                </a:solidFill>
              </a:rPr>
              <a:t> Fork</a:t>
            </a:r>
          </a:p>
        </p:txBody>
      </p:sp>
      <p:pic>
        <p:nvPicPr>
          <p:cNvPr id="3" name="Screen Recording 2023-10-20 at 10.28.39">
            <a:hlinkClick r:id="" action="ppaction://media"/>
            <a:extLst>
              <a:ext uri="{FF2B5EF4-FFF2-40B4-BE49-F238E27FC236}">
                <a16:creationId xmlns:a16="http://schemas.microsoft.com/office/drawing/2014/main" id="{AB46ED54-F646-6AFE-8A23-C2E3A7B1DC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4179" y="911271"/>
            <a:ext cx="9183640" cy="5035457"/>
          </a:xfrm>
          <a:prstGeom prst="rect">
            <a:avLst/>
          </a:prstGeom>
        </p:spPr>
      </p:pic>
    </p:spTree>
    <p:extLst>
      <p:ext uri="{BB962C8B-B14F-4D97-AF65-F5344CB8AC3E}">
        <p14:creationId xmlns:p14="http://schemas.microsoft.com/office/powerpoint/2010/main" val="77247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DE2D-038B-2B8E-1431-96929F97BDC4}"/>
              </a:ext>
            </a:extLst>
          </p:cNvPr>
          <p:cNvSpPr>
            <a:spLocks noGrp="1"/>
          </p:cNvSpPr>
          <p:nvPr>
            <p:ph type="title"/>
          </p:nvPr>
        </p:nvSpPr>
        <p:spPr>
          <a:xfrm>
            <a:off x="978685" y="151003"/>
            <a:ext cx="10234629" cy="547301"/>
          </a:xfrm>
        </p:spPr>
        <p:txBody>
          <a:bodyPr/>
          <a:lstStyle/>
          <a:p>
            <a:r>
              <a:rPr lang="en-AU">
                <a:solidFill>
                  <a:schemeClr val="bg1"/>
                </a:solidFill>
              </a:rPr>
              <a:t>Object Oriented Programming</a:t>
            </a:r>
          </a:p>
        </p:txBody>
      </p:sp>
      <p:sp>
        <p:nvSpPr>
          <p:cNvPr id="4" name="TextBox 3">
            <a:extLst>
              <a:ext uri="{FF2B5EF4-FFF2-40B4-BE49-F238E27FC236}">
                <a16:creationId xmlns:a16="http://schemas.microsoft.com/office/drawing/2014/main" id="{F4B59DF6-840E-BFE2-EFE4-D3DF014AAF59}"/>
              </a:ext>
            </a:extLst>
          </p:cNvPr>
          <p:cNvSpPr txBox="1"/>
          <p:nvPr/>
        </p:nvSpPr>
        <p:spPr>
          <a:xfrm>
            <a:off x="501162" y="808892"/>
            <a:ext cx="4739053" cy="5586145"/>
          </a:xfrm>
          <a:prstGeom prst="rect">
            <a:avLst/>
          </a:prstGeom>
          <a:noFill/>
        </p:spPr>
        <p:txBody>
          <a:bodyPr wrap="square" rtlCol="0">
            <a:spAutoFit/>
          </a:bodyPr>
          <a:lstStyle/>
          <a:p>
            <a:r>
              <a:rPr lang="it-IT" sz="1700"/>
              <a:t>La OOP (Object </a:t>
            </a:r>
            <a:r>
              <a:rPr lang="it-IT" sz="1700" err="1"/>
              <a:t>Oriented</a:t>
            </a:r>
            <a:r>
              <a:rPr lang="it-IT" sz="1700"/>
              <a:t> Programming – Programmazione Orientata agli Oggetti) è un paradigma di programmazione che permette di definire </a:t>
            </a:r>
            <a:r>
              <a:rPr lang="it-IT" sz="1700" i="1"/>
              <a:t>oggetti</a:t>
            </a:r>
            <a:r>
              <a:rPr lang="it-IT" sz="1700"/>
              <a:t>, in grado di interagire fra di loro tramite lo scambio di informazioni.</a:t>
            </a:r>
          </a:p>
          <a:p>
            <a:r>
              <a:rPr lang="it-IT" sz="1700"/>
              <a:t>Un oggetto è un'entità con delle proprietà, o </a:t>
            </a:r>
            <a:r>
              <a:rPr lang="it-IT" sz="1700" i="1"/>
              <a:t>attributi, </a:t>
            </a:r>
            <a:r>
              <a:rPr lang="it-IT" sz="1700"/>
              <a:t>e delle funzioni, o </a:t>
            </a:r>
            <a:r>
              <a:rPr lang="it-IT" sz="1700" i="1"/>
              <a:t>metodi</a:t>
            </a:r>
            <a:r>
              <a:rPr lang="it-IT" sz="1700"/>
              <a:t>, che lo caratterizzano. Gli oggetti sono istanze di </a:t>
            </a:r>
            <a:r>
              <a:rPr lang="it-IT" sz="1700" i="1"/>
              <a:t>classi</a:t>
            </a:r>
            <a:r>
              <a:rPr lang="it-IT" sz="1700"/>
              <a:t>, ovvero modelli astratti che definiscono le caratteristiche comuni di un gruppo di oggetti.</a:t>
            </a:r>
          </a:p>
          <a:p>
            <a:r>
              <a:rPr lang="it-IT" sz="1700"/>
              <a:t>I linguaggi che supportano la definizione di classi ed oggetti sono detti </a:t>
            </a:r>
            <a:r>
              <a:rPr lang="it-IT" sz="1700" i="1"/>
              <a:t>linguaggi ad oggetti</a:t>
            </a:r>
            <a:r>
              <a:rPr lang="it-IT" sz="1700"/>
              <a:t>.</a:t>
            </a:r>
          </a:p>
          <a:p>
            <a:endParaRPr lang="it-IT" sz="1700"/>
          </a:p>
          <a:p>
            <a:r>
              <a:rPr lang="it-IT" sz="1700"/>
              <a:t>I concetti principali dell’OOP sono:</a:t>
            </a:r>
          </a:p>
          <a:p>
            <a:pPr marL="285750" indent="-285750">
              <a:buFont typeface="Arial" panose="020B0604020202020204" pitchFamily="34" charset="0"/>
              <a:buChar char="•"/>
            </a:pPr>
            <a:r>
              <a:rPr lang="it-IT" sz="1700"/>
              <a:t>Incapsulamento: le caratteristiche interne di un oggetto possono essere isolate dal contesto in cui l’oggetto opera</a:t>
            </a:r>
          </a:p>
          <a:p>
            <a:pPr marL="285750" indent="-285750">
              <a:buFont typeface="Arial" panose="020B0604020202020204" pitchFamily="34" charset="0"/>
              <a:buChar char="•"/>
            </a:pPr>
            <a:r>
              <a:rPr lang="it-IT" sz="1700"/>
              <a:t>Ereditarietà: una classe può derivare da un’altra classe, ereditandone attributi e metodi</a:t>
            </a:r>
          </a:p>
          <a:p>
            <a:pPr marL="285750" indent="-285750">
              <a:buFont typeface="Arial" panose="020B0604020202020204" pitchFamily="34" charset="0"/>
              <a:buChar char="•"/>
            </a:pPr>
            <a:endParaRPr lang="it-IT" sz="1700"/>
          </a:p>
          <a:p>
            <a:r>
              <a:rPr lang="it-IT" sz="1700"/>
              <a:t>Python è un esempio di linguaggio ad oggetti.</a:t>
            </a:r>
          </a:p>
        </p:txBody>
      </p:sp>
      <p:pic>
        <p:nvPicPr>
          <p:cNvPr id="9" name="Picture 8">
            <a:extLst>
              <a:ext uri="{FF2B5EF4-FFF2-40B4-BE49-F238E27FC236}">
                <a16:creationId xmlns:a16="http://schemas.microsoft.com/office/drawing/2014/main" id="{45220F12-A14E-5F1F-FDF7-C4A0447BB022}"/>
              </a:ext>
            </a:extLst>
          </p:cNvPr>
          <p:cNvPicPr>
            <a:picLocks noChangeAspect="1"/>
          </p:cNvPicPr>
          <p:nvPr/>
        </p:nvPicPr>
        <p:blipFill>
          <a:blip r:embed="rId3"/>
          <a:stretch>
            <a:fillRect/>
          </a:stretch>
        </p:blipFill>
        <p:spPr>
          <a:xfrm>
            <a:off x="5367103" y="5319395"/>
            <a:ext cx="4201111" cy="362001"/>
          </a:xfrm>
          <a:prstGeom prst="rect">
            <a:avLst/>
          </a:prstGeom>
        </p:spPr>
      </p:pic>
      <p:sp>
        <p:nvSpPr>
          <p:cNvPr id="10" name="TextBox 9">
            <a:extLst>
              <a:ext uri="{FF2B5EF4-FFF2-40B4-BE49-F238E27FC236}">
                <a16:creationId xmlns:a16="http://schemas.microsoft.com/office/drawing/2014/main" id="{E7535D0B-43BA-3A57-8B20-F5784E52D9F2}"/>
              </a:ext>
            </a:extLst>
          </p:cNvPr>
          <p:cNvSpPr txBox="1"/>
          <p:nvPr/>
        </p:nvSpPr>
        <p:spPr>
          <a:xfrm>
            <a:off x="5414254" y="4779244"/>
            <a:ext cx="6382641" cy="261610"/>
          </a:xfrm>
          <a:prstGeom prst="rect">
            <a:avLst/>
          </a:prstGeom>
          <a:noFill/>
        </p:spPr>
        <p:txBody>
          <a:bodyPr wrap="square" rtlCol="0">
            <a:spAutoFit/>
          </a:bodyPr>
          <a:lstStyle/>
          <a:p>
            <a:r>
              <a:rPr lang="en-US" sz="1100" i="1" err="1"/>
              <a:t>Esempio</a:t>
            </a:r>
            <a:r>
              <a:rPr lang="en-US" sz="1100" i="1"/>
              <a:t> di </a:t>
            </a:r>
            <a:r>
              <a:rPr lang="en-US" sz="1100" i="1" err="1"/>
              <a:t>dichiarazione</a:t>
            </a:r>
            <a:r>
              <a:rPr lang="en-US" sz="1100" i="1"/>
              <a:t> di </a:t>
            </a:r>
            <a:r>
              <a:rPr lang="en-US" sz="1100" i="1" err="1"/>
              <a:t>classi</a:t>
            </a:r>
            <a:r>
              <a:rPr lang="en-US" sz="1100" i="1"/>
              <a:t> e di </a:t>
            </a:r>
            <a:r>
              <a:rPr lang="en-US" sz="1100" i="1" err="1"/>
              <a:t>ereditarietà</a:t>
            </a:r>
            <a:r>
              <a:rPr lang="en-US" sz="1100" i="1"/>
              <a:t>.</a:t>
            </a:r>
            <a:endParaRPr lang="it-IT" sz="1100" i="1"/>
          </a:p>
        </p:txBody>
      </p:sp>
      <p:sp>
        <p:nvSpPr>
          <p:cNvPr id="11" name="TextBox 10">
            <a:extLst>
              <a:ext uri="{FF2B5EF4-FFF2-40B4-BE49-F238E27FC236}">
                <a16:creationId xmlns:a16="http://schemas.microsoft.com/office/drawing/2014/main" id="{F6AC7F48-1FE9-86B0-A74E-E7ED0A161251}"/>
              </a:ext>
            </a:extLst>
          </p:cNvPr>
          <p:cNvSpPr txBox="1"/>
          <p:nvPr/>
        </p:nvSpPr>
        <p:spPr>
          <a:xfrm>
            <a:off x="5414255" y="5681396"/>
            <a:ext cx="6382641" cy="261610"/>
          </a:xfrm>
          <a:prstGeom prst="rect">
            <a:avLst/>
          </a:prstGeom>
          <a:noFill/>
        </p:spPr>
        <p:txBody>
          <a:bodyPr wrap="square" rtlCol="0">
            <a:spAutoFit/>
          </a:bodyPr>
          <a:lstStyle/>
          <a:p>
            <a:r>
              <a:rPr lang="en-US" sz="1100" i="1"/>
              <a:t>Il </a:t>
            </a:r>
            <a:r>
              <a:rPr lang="en-US" sz="1100" i="1" err="1"/>
              <a:t>risultato</a:t>
            </a:r>
            <a:r>
              <a:rPr lang="en-US" sz="1100" i="1"/>
              <a:t> </a:t>
            </a:r>
            <a:r>
              <a:rPr lang="en-US" sz="1100" i="1" err="1"/>
              <a:t>dell’esecuzione</a:t>
            </a:r>
            <a:r>
              <a:rPr lang="en-US" sz="1100" i="1"/>
              <a:t> del </a:t>
            </a:r>
            <a:r>
              <a:rPr lang="en-US" sz="1100" i="1" err="1"/>
              <a:t>codice</a:t>
            </a:r>
            <a:r>
              <a:rPr lang="en-US" sz="1100" i="1"/>
              <a:t> </a:t>
            </a:r>
            <a:r>
              <a:rPr lang="en-US" sz="1100" i="1" err="1"/>
              <a:t>precedente</a:t>
            </a:r>
            <a:r>
              <a:rPr lang="en-US" sz="1100" i="1"/>
              <a:t>.</a:t>
            </a:r>
            <a:endParaRPr lang="it-IT" sz="1100" i="1"/>
          </a:p>
        </p:txBody>
      </p:sp>
      <p:pic>
        <p:nvPicPr>
          <p:cNvPr id="13" name="Picture 12">
            <a:extLst>
              <a:ext uri="{FF2B5EF4-FFF2-40B4-BE49-F238E27FC236}">
                <a16:creationId xmlns:a16="http://schemas.microsoft.com/office/drawing/2014/main" id="{4AD1E51C-B72A-FCBB-9087-1A42E9545B70}"/>
              </a:ext>
            </a:extLst>
          </p:cNvPr>
          <p:cNvPicPr>
            <a:picLocks noChangeAspect="1"/>
          </p:cNvPicPr>
          <p:nvPr/>
        </p:nvPicPr>
        <p:blipFill>
          <a:blip r:embed="rId4"/>
          <a:stretch>
            <a:fillRect/>
          </a:stretch>
        </p:blipFill>
        <p:spPr>
          <a:xfrm>
            <a:off x="5366622" y="808892"/>
            <a:ext cx="6477904" cy="4010585"/>
          </a:xfrm>
          <a:prstGeom prst="rect">
            <a:avLst/>
          </a:prstGeom>
        </p:spPr>
      </p:pic>
    </p:spTree>
    <p:extLst>
      <p:ext uri="{BB962C8B-B14F-4D97-AF65-F5344CB8AC3E}">
        <p14:creationId xmlns:p14="http://schemas.microsoft.com/office/powerpoint/2010/main" val="3417566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7E5C-0140-A315-48A4-E3929E435831}"/>
              </a:ext>
            </a:extLst>
          </p:cNvPr>
          <p:cNvSpPr>
            <a:spLocks noGrp="1"/>
          </p:cNvSpPr>
          <p:nvPr>
            <p:ph type="title"/>
          </p:nvPr>
        </p:nvSpPr>
        <p:spPr/>
        <p:txBody>
          <a:bodyPr>
            <a:normAutofit fontScale="90000"/>
          </a:bodyPr>
          <a:lstStyle/>
          <a:p>
            <a:r>
              <a:rPr lang="it-IT" dirty="0">
                <a:solidFill>
                  <a:schemeClr val="bg1"/>
                </a:solidFill>
              </a:rPr>
              <a:t>Esercizi</a:t>
            </a:r>
            <a:br>
              <a:rPr lang="it-IT" dirty="0">
                <a:solidFill>
                  <a:schemeClr val="bg1"/>
                </a:solidFill>
              </a:rPr>
            </a:br>
            <a:endParaRPr lang="it-IT" dirty="0">
              <a:solidFill>
                <a:schemeClr val="bg1"/>
              </a:solidFill>
            </a:endParaRPr>
          </a:p>
        </p:txBody>
      </p:sp>
      <p:pic>
        <p:nvPicPr>
          <p:cNvPr id="1028" name="Picture 4">
            <a:extLst>
              <a:ext uri="{FF2B5EF4-FFF2-40B4-BE49-F238E27FC236}">
                <a16:creationId xmlns:a16="http://schemas.microsoft.com/office/drawing/2014/main" id="{3963E0DE-8778-7FC2-8591-5E16358EF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7867" y="890867"/>
            <a:ext cx="5076265" cy="507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35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AFE08D2B-CA1D-A864-B679-2387C5E45BD3}"/>
              </a:ext>
            </a:extLst>
          </p:cNvPr>
          <p:cNvSpPr>
            <a:spLocks noGrp="1"/>
          </p:cNvSpPr>
          <p:nvPr>
            <p:ph type="body" sz="quarter" idx="4294967295"/>
          </p:nvPr>
        </p:nvSpPr>
        <p:spPr>
          <a:xfrm>
            <a:off x="1659990" y="847773"/>
            <a:ext cx="9345177" cy="5226455"/>
          </a:xfrm>
          <a:prstGeom prst="rect">
            <a:avLst/>
          </a:prstGeom>
        </p:spPr>
        <p:txBody>
          <a:bodyPr vert="horz" lIns="91440" tIns="45720" rIns="91440" bIns="45720" rtlCol="0" anchor="t">
            <a:noAutofit/>
          </a:bodyPr>
          <a:lstStyle/>
          <a:p>
            <a:pPr marL="380365" indent="-380365" algn="just"/>
            <a:r>
              <a:rPr lang="it-IT" sz="1800" dirty="0"/>
              <a:t>Giorno 1: Classi, scripts e VCS</a:t>
            </a:r>
            <a:endParaRPr lang="it-IT" sz="1800" dirty="0">
              <a:cs typeface="Calibri" panose="020F0502020204030204"/>
            </a:endParaRPr>
          </a:p>
          <a:p>
            <a:pPr marL="837565" lvl="1" indent="-380365" algn="just"/>
            <a:r>
              <a:rPr lang="it-IT" sz="1600" dirty="0"/>
              <a:t>Python Virtual Environment setup: creazione e installazione requisiti </a:t>
            </a:r>
            <a:endParaRPr lang="it-IT" sz="1600" dirty="0">
              <a:cs typeface="Calibri" panose="020F0502020204030204"/>
            </a:endParaRPr>
          </a:p>
          <a:p>
            <a:pPr marL="837565" lvl="1" indent="-380365" algn="just"/>
            <a:r>
              <a:rPr lang="it-IT" sz="1600" dirty="0"/>
              <a:t>Introduzione </a:t>
            </a:r>
            <a:r>
              <a:rPr lang="it-IT" sz="1600" dirty="0" err="1"/>
              <a:t>Git</a:t>
            </a:r>
            <a:r>
              <a:rPr lang="it-IT" sz="1600" dirty="0"/>
              <a:t> e </a:t>
            </a:r>
            <a:r>
              <a:rPr lang="it-IT" sz="1600" dirty="0" err="1"/>
              <a:t>Github</a:t>
            </a:r>
            <a:r>
              <a:rPr lang="it-IT" sz="1600" dirty="0"/>
              <a:t>: inizializzare un repository, clonare il materiale del corso, </a:t>
            </a:r>
            <a:r>
              <a:rPr lang="it-IT" sz="1600" dirty="0" err="1"/>
              <a:t>commit</a:t>
            </a:r>
            <a:endParaRPr lang="it-IT" sz="1600" dirty="0">
              <a:cs typeface="Calibri" panose="020F0502020204030204"/>
            </a:endParaRPr>
          </a:p>
          <a:p>
            <a:pPr marL="837565" lvl="1" indent="-380365" algn="just"/>
            <a:r>
              <a:rPr lang="it-IT" sz="1600" dirty="0">
                <a:cs typeface="Calibri" panose="020F0502020204030204"/>
              </a:rPr>
              <a:t>Esecuzione script Python</a:t>
            </a:r>
          </a:p>
          <a:p>
            <a:pPr marL="837565" lvl="1" indent="-380365" algn="just"/>
            <a:r>
              <a:rPr lang="it-IT" sz="1600" dirty="0"/>
              <a:t>Object </a:t>
            </a:r>
            <a:r>
              <a:rPr lang="it-IT" sz="1600" dirty="0" err="1"/>
              <a:t>Oriented</a:t>
            </a:r>
            <a:r>
              <a:rPr lang="it-IT" sz="1600" dirty="0"/>
              <a:t> Programming – OOP: classi, attributi, metodi</a:t>
            </a:r>
            <a:endParaRPr lang="it-IT" sz="1600" dirty="0">
              <a:cs typeface="Calibri"/>
            </a:endParaRPr>
          </a:p>
          <a:p>
            <a:pPr marL="380365" indent="-380365" algn="just"/>
            <a:r>
              <a:rPr lang="it-IT" sz="1800" dirty="0">
                <a:cs typeface="Calibri"/>
              </a:rPr>
              <a:t>Giorno 2: </a:t>
            </a:r>
            <a:r>
              <a:rPr lang="it-IT" sz="1800" dirty="0" err="1">
                <a:cs typeface="Calibri"/>
              </a:rPr>
              <a:t>Pandas</a:t>
            </a:r>
            <a:r>
              <a:rPr lang="it-IT" sz="1800" dirty="0">
                <a:cs typeface="Calibri"/>
              </a:rPr>
              <a:t> end-to-end</a:t>
            </a:r>
          </a:p>
          <a:p>
            <a:pPr marL="837565" lvl="1" indent="-380365" algn="just"/>
            <a:r>
              <a:rPr lang="it-IT" sz="1600" dirty="0">
                <a:cs typeface="Calibri"/>
              </a:rPr>
              <a:t>Import dati, trasformazioni</a:t>
            </a:r>
          </a:p>
          <a:p>
            <a:pPr marL="837565" lvl="1" indent="-380365" algn="just"/>
            <a:r>
              <a:rPr lang="it-IT" sz="1600" dirty="0">
                <a:cs typeface="Calibri"/>
              </a:rPr>
              <a:t>Visualizzazione: </a:t>
            </a:r>
            <a:r>
              <a:rPr lang="it-IT" sz="1600" dirty="0" err="1">
                <a:cs typeface="Calibri"/>
              </a:rPr>
              <a:t>Matplotlib</a:t>
            </a:r>
            <a:r>
              <a:rPr lang="it-IT" sz="1600" dirty="0">
                <a:cs typeface="Calibri"/>
              </a:rPr>
              <a:t>, </a:t>
            </a:r>
            <a:r>
              <a:rPr lang="it-IT" sz="1600" dirty="0" err="1">
                <a:cs typeface="Calibri"/>
              </a:rPr>
              <a:t>Seaborn</a:t>
            </a:r>
            <a:endParaRPr lang="it-IT" sz="1600" dirty="0">
              <a:cs typeface="Calibri"/>
            </a:endParaRPr>
          </a:p>
          <a:p>
            <a:pPr marL="380365" indent="-380365" algn="just"/>
            <a:r>
              <a:rPr lang="it-IT" sz="1800" dirty="0">
                <a:cs typeface="Calibri"/>
              </a:rPr>
              <a:t>Giorno 3: Algoritmi supervisionati</a:t>
            </a:r>
          </a:p>
          <a:p>
            <a:pPr marL="837565" lvl="1" indent="-380365" algn="just"/>
            <a:r>
              <a:rPr lang="it-IT" sz="1600" dirty="0">
                <a:cs typeface="Calibri"/>
              </a:rPr>
              <a:t>Classificazione</a:t>
            </a:r>
          </a:p>
          <a:p>
            <a:pPr marL="837565" lvl="1" indent="-380365" algn="just"/>
            <a:r>
              <a:rPr lang="it-IT" sz="1600" dirty="0">
                <a:cs typeface="Calibri"/>
              </a:rPr>
              <a:t>Regressione</a:t>
            </a:r>
          </a:p>
          <a:p>
            <a:pPr marL="837565" lvl="1" indent="-380365" algn="just"/>
            <a:r>
              <a:rPr lang="it-IT" sz="1600" dirty="0">
                <a:cs typeface="Calibri"/>
              </a:rPr>
              <a:t>Metriche</a:t>
            </a:r>
          </a:p>
          <a:p>
            <a:pPr marL="380365" indent="-380365" algn="just"/>
            <a:r>
              <a:rPr lang="it-IT" sz="1800" dirty="0">
                <a:cs typeface="Calibri"/>
              </a:rPr>
              <a:t>Giorno 4: Selezione degli </a:t>
            </a:r>
            <a:r>
              <a:rPr lang="it-IT" sz="1800" dirty="0" err="1">
                <a:cs typeface="Calibri"/>
              </a:rPr>
              <a:t>iperparametri</a:t>
            </a:r>
            <a:endParaRPr lang="it-IT" sz="1800" dirty="0">
              <a:cs typeface="Calibri"/>
            </a:endParaRPr>
          </a:p>
          <a:p>
            <a:pPr marL="837565" lvl="1" indent="-380365" algn="just"/>
            <a:r>
              <a:rPr lang="it-IT" sz="1600" dirty="0">
                <a:cs typeface="Calibri"/>
              </a:rPr>
              <a:t>Cross-</a:t>
            </a:r>
            <a:r>
              <a:rPr lang="it-IT" sz="1600" dirty="0" err="1">
                <a:cs typeface="Calibri"/>
              </a:rPr>
              <a:t>validation</a:t>
            </a:r>
            <a:endParaRPr lang="it-IT" sz="1600" dirty="0">
              <a:cs typeface="Calibri"/>
            </a:endParaRPr>
          </a:p>
          <a:p>
            <a:pPr marL="837565" lvl="1" indent="-380365" algn="just"/>
            <a:r>
              <a:rPr lang="it-IT" sz="1600" dirty="0" err="1">
                <a:cs typeface="Calibri"/>
              </a:rPr>
              <a:t>Hyperparameter</a:t>
            </a:r>
            <a:r>
              <a:rPr lang="it-IT" sz="1600" dirty="0">
                <a:cs typeface="Calibri"/>
              </a:rPr>
              <a:t> </a:t>
            </a:r>
            <a:r>
              <a:rPr lang="it-IT" sz="1600" dirty="0" err="1">
                <a:cs typeface="Calibri"/>
              </a:rPr>
              <a:t>selection</a:t>
            </a:r>
            <a:r>
              <a:rPr lang="it-IT" sz="1600" dirty="0">
                <a:cs typeface="Calibri"/>
              </a:rPr>
              <a:t>: </a:t>
            </a:r>
            <a:r>
              <a:rPr lang="it-IT" sz="1600" dirty="0" err="1">
                <a:cs typeface="Calibri"/>
              </a:rPr>
              <a:t>grid</a:t>
            </a:r>
            <a:r>
              <a:rPr lang="it-IT" sz="1600" dirty="0">
                <a:cs typeface="Calibri"/>
              </a:rPr>
              <a:t> </a:t>
            </a:r>
            <a:r>
              <a:rPr lang="it-IT" sz="1600" dirty="0" err="1">
                <a:cs typeface="Calibri"/>
              </a:rPr>
              <a:t>search</a:t>
            </a:r>
            <a:r>
              <a:rPr lang="it-IT" sz="1600" dirty="0">
                <a:cs typeface="Calibri"/>
              </a:rPr>
              <a:t>, </a:t>
            </a:r>
            <a:r>
              <a:rPr lang="it-IT" sz="1600" dirty="0" err="1">
                <a:cs typeface="Calibri"/>
              </a:rPr>
              <a:t>bayesian</a:t>
            </a:r>
            <a:r>
              <a:rPr lang="it-IT" sz="1600" dirty="0">
                <a:cs typeface="Calibri"/>
              </a:rPr>
              <a:t> </a:t>
            </a:r>
            <a:r>
              <a:rPr lang="it-IT" sz="1600" dirty="0" err="1">
                <a:cs typeface="Calibri"/>
              </a:rPr>
              <a:t>methods</a:t>
            </a:r>
            <a:endParaRPr lang="it-IT" sz="1600" dirty="0">
              <a:cs typeface="Calibri"/>
            </a:endParaRPr>
          </a:p>
          <a:p>
            <a:pPr marL="380365" indent="-380365" algn="just"/>
            <a:r>
              <a:rPr lang="it-IT" sz="1800" dirty="0">
                <a:cs typeface="Calibri"/>
              </a:rPr>
              <a:t>Giorno 5: Algoritmi non supervisionati</a:t>
            </a:r>
          </a:p>
          <a:p>
            <a:pPr marL="837565" lvl="1" indent="-380365" algn="just"/>
            <a:r>
              <a:rPr lang="it-IT" sz="1600" dirty="0">
                <a:cs typeface="Calibri"/>
              </a:rPr>
              <a:t>Riduzione della </a:t>
            </a:r>
            <a:r>
              <a:rPr lang="it-IT" sz="1600" dirty="0" err="1">
                <a:cs typeface="Calibri"/>
              </a:rPr>
              <a:t>dimensionalità</a:t>
            </a:r>
            <a:r>
              <a:rPr lang="it-IT" sz="1600" dirty="0">
                <a:cs typeface="Calibri"/>
              </a:rPr>
              <a:t>: PCA, t-SNE</a:t>
            </a:r>
          </a:p>
          <a:p>
            <a:pPr marL="837565" lvl="1" indent="-380365" algn="just"/>
            <a:r>
              <a:rPr lang="it-IT" sz="1600" dirty="0">
                <a:cs typeface="Calibri"/>
              </a:rPr>
              <a:t>Clustering: k-</a:t>
            </a:r>
            <a:r>
              <a:rPr lang="it-IT" sz="1600" dirty="0" err="1">
                <a:cs typeface="Calibri"/>
              </a:rPr>
              <a:t>means</a:t>
            </a:r>
            <a:r>
              <a:rPr lang="it-IT" sz="1600" dirty="0">
                <a:cs typeface="Calibri"/>
              </a:rPr>
              <a:t> clustering, DBSCAN</a:t>
            </a:r>
          </a:p>
        </p:txBody>
      </p:sp>
      <p:sp>
        <p:nvSpPr>
          <p:cNvPr id="26" name="Title 25">
            <a:extLst>
              <a:ext uri="{FF2B5EF4-FFF2-40B4-BE49-F238E27FC236}">
                <a16:creationId xmlns:a16="http://schemas.microsoft.com/office/drawing/2014/main" id="{21A48775-7EBE-ACD1-6AA3-09C1F0396E54}"/>
              </a:ext>
            </a:extLst>
          </p:cNvPr>
          <p:cNvSpPr>
            <a:spLocks noGrp="1"/>
          </p:cNvSpPr>
          <p:nvPr>
            <p:ph type="title"/>
          </p:nvPr>
        </p:nvSpPr>
        <p:spPr/>
        <p:txBody>
          <a:bodyPr>
            <a:normAutofit fontScale="90000"/>
          </a:bodyPr>
          <a:lstStyle/>
          <a:p>
            <a:r>
              <a:rPr lang="it-IT" err="1">
                <a:solidFill>
                  <a:schemeClr val="bg1"/>
                </a:solidFill>
              </a:rPr>
              <a:t>Outline</a:t>
            </a:r>
            <a:r>
              <a:rPr lang="it-IT">
                <a:solidFill>
                  <a:schemeClr val="bg1"/>
                </a:solidFill>
              </a:rPr>
              <a:t> del Corso</a:t>
            </a:r>
            <a:br>
              <a:rPr lang="it-IT">
                <a:solidFill>
                  <a:schemeClr val="bg1"/>
                </a:solidFill>
              </a:rPr>
            </a:br>
            <a:endParaRPr lang="it-IT"/>
          </a:p>
        </p:txBody>
      </p:sp>
    </p:spTree>
    <p:extLst>
      <p:ext uri="{BB962C8B-B14F-4D97-AF65-F5344CB8AC3E}">
        <p14:creationId xmlns:p14="http://schemas.microsoft.com/office/powerpoint/2010/main" val="478927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0ED0-5EBB-6A6B-64AE-2FA2BE749CE3}"/>
              </a:ext>
            </a:extLst>
          </p:cNvPr>
          <p:cNvSpPr>
            <a:spLocks noGrp="1"/>
          </p:cNvSpPr>
          <p:nvPr>
            <p:ph type="title"/>
          </p:nvPr>
        </p:nvSpPr>
        <p:spPr>
          <a:xfrm>
            <a:off x="978685" y="0"/>
            <a:ext cx="10234629" cy="547301"/>
          </a:xfrm>
        </p:spPr>
        <p:txBody>
          <a:bodyPr vert="horz" lIns="91440" tIns="45720" rIns="91440" bIns="45720" rtlCol="0" anchor="b">
            <a:normAutofit/>
          </a:bodyPr>
          <a:lstStyle/>
          <a:p>
            <a:r>
              <a:rPr lang="en-US" sz="1900" kern="1200">
                <a:solidFill>
                  <a:schemeClr val="bg1"/>
                </a:solidFill>
                <a:latin typeface="Century Gothic" panose="020B0502020202020204" pitchFamily="34" charset="0"/>
                <a:cs typeface="+mj-cs"/>
              </a:rPr>
              <a:t>Python Virtual Environment</a:t>
            </a:r>
          </a:p>
        </p:txBody>
      </p:sp>
      <p:sp>
        <p:nvSpPr>
          <p:cNvPr id="7" name="TextBox 6">
            <a:extLst>
              <a:ext uri="{FF2B5EF4-FFF2-40B4-BE49-F238E27FC236}">
                <a16:creationId xmlns:a16="http://schemas.microsoft.com/office/drawing/2014/main" id="{09A0E348-D0FC-B4D0-5D90-FAA958DF23EF}"/>
              </a:ext>
            </a:extLst>
          </p:cNvPr>
          <p:cNvSpPr txBox="1"/>
          <p:nvPr/>
        </p:nvSpPr>
        <p:spPr>
          <a:xfrm>
            <a:off x="660125" y="1077655"/>
            <a:ext cx="3455821" cy="490204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dirty="0"/>
              <a:t>I virtual environment Python </a:t>
            </a:r>
            <a:r>
              <a:rPr lang="en-US" dirty="0" err="1"/>
              <a:t>sono</a:t>
            </a:r>
            <a:r>
              <a:rPr lang="en-US" dirty="0"/>
              <a:t> </a:t>
            </a:r>
            <a:r>
              <a:rPr lang="en-US" dirty="0" err="1"/>
              <a:t>degli</a:t>
            </a:r>
            <a:r>
              <a:rPr lang="en-US" dirty="0"/>
              <a:t> </a:t>
            </a:r>
            <a:r>
              <a:rPr lang="en-US" dirty="0" err="1"/>
              <a:t>ambienti</a:t>
            </a:r>
            <a:r>
              <a:rPr lang="en-US" dirty="0"/>
              <a:t> </a:t>
            </a:r>
            <a:r>
              <a:rPr lang="en-US" dirty="0" err="1"/>
              <a:t>isolati</a:t>
            </a:r>
            <a:r>
              <a:rPr lang="en-US" dirty="0"/>
              <a:t> </a:t>
            </a:r>
            <a:r>
              <a:rPr lang="en-US" dirty="0" err="1"/>
              <a:t>che</a:t>
            </a:r>
            <a:r>
              <a:rPr lang="en-US" dirty="0"/>
              <a:t> </a:t>
            </a:r>
            <a:r>
              <a:rPr lang="en-US" dirty="0" err="1"/>
              <a:t>permettono</a:t>
            </a:r>
            <a:r>
              <a:rPr lang="en-US" dirty="0"/>
              <a:t> di </a:t>
            </a:r>
            <a:r>
              <a:rPr lang="en-US" dirty="0" err="1"/>
              <a:t>installare</a:t>
            </a:r>
            <a:r>
              <a:rPr lang="en-US" dirty="0"/>
              <a:t> e </a:t>
            </a:r>
            <a:r>
              <a:rPr lang="en-US" dirty="0" err="1"/>
              <a:t>usare</a:t>
            </a:r>
            <a:r>
              <a:rPr lang="en-US" dirty="0"/>
              <a:t> </a:t>
            </a:r>
            <a:r>
              <a:rPr lang="en-US" dirty="0" err="1"/>
              <a:t>dei</a:t>
            </a:r>
            <a:r>
              <a:rPr lang="en-US" dirty="0"/>
              <a:t> </a:t>
            </a:r>
            <a:r>
              <a:rPr lang="en-US" dirty="0" err="1"/>
              <a:t>pacchetti</a:t>
            </a:r>
            <a:r>
              <a:rPr lang="en-US" dirty="0"/>
              <a:t> Python senza </a:t>
            </a:r>
            <a:r>
              <a:rPr lang="en-US" dirty="0" err="1"/>
              <a:t>interferire</a:t>
            </a:r>
            <a:r>
              <a:rPr lang="en-US" dirty="0"/>
              <a:t> con il </a:t>
            </a:r>
            <a:r>
              <a:rPr lang="en-US" dirty="0" err="1"/>
              <a:t>sistema</a:t>
            </a:r>
            <a:r>
              <a:rPr lang="en-US" dirty="0"/>
              <a:t> o con </a:t>
            </a:r>
            <a:r>
              <a:rPr lang="en-US" dirty="0" err="1"/>
              <a:t>altri</a:t>
            </a:r>
            <a:r>
              <a:rPr lang="en-US" dirty="0"/>
              <a:t> </a:t>
            </a:r>
            <a:r>
              <a:rPr lang="en-US" dirty="0" err="1"/>
              <a:t>progetti</a:t>
            </a:r>
            <a:r>
              <a:rPr lang="en-US" dirty="0"/>
              <a:t>. Sono molto </a:t>
            </a:r>
            <a:r>
              <a:rPr lang="en-US" dirty="0" err="1"/>
              <a:t>utili</a:t>
            </a:r>
            <a:r>
              <a:rPr lang="en-US" dirty="0"/>
              <a:t> per </a:t>
            </a:r>
            <a:r>
              <a:rPr lang="en-US" dirty="0" err="1"/>
              <a:t>gestire</a:t>
            </a:r>
            <a:r>
              <a:rPr lang="en-US" dirty="0"/>
              <a:t> le </a:t>
            </a:r>
            <a:r>
              <a:rPr lang="en-US" dirty="0" err="1"/>
              <a:t>dipendenze</a:t>
            </a:r>
            <a:r>
              <a:rPr lang="en-US" dirty="0"/>
              <a:t>, </a:t>
            </a:r>
            <a:r>
              <a:rPr lang="en-US" dirty="0" err="1"/>
              <a:t>evitare</a:t>
            </a:r>
            <a:r>
              <a:rPr lang="en-US" dirty="0"/>
              <a:t> </a:t>
            </a:r>
            <a:r>
              <a:rPr lang="en-US" dirty="0" err="1"/>
              <a:t>conflitti</a:t>
            </a:r>
            <a:r>
              <a:rPr lang="en-US" dirty="0"/>
              <a:t> di </a:t>
            </a:r>
            <a:r>
              <a:rPr lang="en-US" dirty="0" err="1"/>
              <a:t>versione</a:t>
            </a:r>
            <a:r>
              <a:rPr lang="en-US" dirty="0"/>
              <a:t>, e </a:t>
            </a:r>
            <a:r>
              <a:rPr lang="en-US" dirty="0" err="1"/>
              <a:t>mantenere</a:t>
            </a:r>
            <a:r>
              <a:rPr lang="en-US" dirty="0"/>
              <a:t> il </a:t>
            </a:r>
            <a:r>
              <a:rPr lang="en-US" dirty="0" err="1"/>
              <a:t>codice</a:t>
            </a:r>
            <a:r>
              <a:rPr lang="en-US" dirty="0"/>
              <a:t> </a:t>
            </a:r>
            <a:r>
              <a:rPr lang="en-US" dirty="0" err="1"/>
              <a:t>pulito</a:t>
            </a:r>
            <a:r>
              <a:rPr lang="en-US" dirty="0"/>
              <a:t> e </a:t>
            </a:r>
            <a:r>
              <a:rPr lang="en-US" dirty="0" err="1"/>
              <a:t>riproducibile</a:t>
            </a:r>
            <a:r>
              <a:rPr lang="en-US" dirty="0"/>
              <a:t>. Per </a:t>
            </a:r>
            <a:r>
              <a:rPr lang="en-US" dirty="0" err="1"/>
              <a:t>installare</a:t>
            </a:r>
            <a:r>
              <a:rPr lang="en-US" dirty="0"/>
              <a:t> </a:t>
            </a:r>
            <a:r>
              <a:rPr lang="en-US" dirty="0" err="1"/>
              <a:t>rapidamente</a:t>
            </a:r>
            <a:r>
              <a:rPr lang="en-US" dirty="0"/>
              <a:t> le </a:t>
            </a:r>
            <a:r>
              <a:rPr lang="en-US" dirty="0" err="1"/>
              <a:t>librerie</a:t>
            </a:r>
            <a:r>
              <a:rPr lang="en-US" dirty="0"/>
              <a:t> </a:t>
            </a:r>
            <a:r>
              <a:rPr lang="en-US" dirty="0" err="1"/>
              <a:t>usate</a:t>
            </a:r>
            <a:r>
              <a:rPr lang="en-US" dirty="0"/>
              <a:t> </a:t>
            </a:r>
            <a:r>
              <a:rPr lang="en-US" dirty="0" err="1"/>
              <a:t>nel</a:t>
            </a:r>
            <a:r>
              <a:rPr lang="en-US" dirty="0"/>
              <a:t> nostro </a:t>
            </a:r>
            <a:r>
              <a:rPr lang="en-US" dirty="0" err="1"/>
              <a:t>progetto</a:t>
            </a:r>
            <a:r>
              <a:rPr lang="en-US" dirty="0"/>
              <a:t>, </a:t>
            </a:r>
            <a:r>
              <a:rPr lang="en-US" dirty="0" err="1"/>
              <a:t>possiamo</a:t>
            </a:r>
            <a:r>
              <a:rPr lang="en-US" dirty="0"/>
              <a:t> </a:t>
            </a:r>
            <a:r>
              <a:rPr lang="en-US" dirty="0" err="1"/>
              <a:t>usare</a:t>
            </a:r>
            <a:r>
              <a:rPr lang="en-US" dirty="0"/>
              <a:t> un file </a:t>
            </a:r>
            <a:r>
              <a:rPr lang="en-US" i="1" dirty="0"/>
              <a:t>requirements.txt</a:t>
            </a:r>
            <a:r>
              <a:rPr lang="en-US" dirty="0"/>
              <a:t> </a:t>
            </a:r>
            <a:r>
              <a:rPr lang="en-US" dirty="0" err="1"/>
              <a:t>che</a:t>
            </a:r>
            <a:r>
              <a:rPr lang="en-US" dirty="0"/>
              <a:t> </a:t>
            </a:r>
            <a:r>
              <a:rPr lang="en-US" dirty="0" err="1"/>
              <a:t>elenca</a:t>
            </a:r>
            <a:r>
              <a:rPr lang="en-US" dirty="0"/>
              <a:t> </a:t>
            </a:r>
            <a:r>
              <a:rPr lang="en-US" dirty="0" err="1"/>
              <a:t>i</a:t>
            </a:r>
            <a:r>
              <a:rPr lang="en-US" dirty="0"/>
              <a:t> </a:t>
            </a:r>
            <a:r>
              <a:rPr lang="en-US" dirty="0" err="1"/>
              <a:t>nomi</a:t>
            </a:r>
            <a:r>
              <a:rPr lang="en-US" dirty="0"/>
              <a:t> e le </a:t>
            </a:r>
            <a:r>
              <a:rPr lang="en-US" dirty="0" err="1"/>
              <a:t>versioni</a:t>
            </a:r>
            <a:r>
              <a:rPr lang="en-US" dirty="0"/>
              <a:t> </a:t>
            </a:r>
            <a:r>
              <a:rPr lang="en-US" dirty="0" err="1"/>
              <a:t>dei</a:t>
            </a:r>
            <a:r>
              <a:rPr lang="en-US" dirty="0"/>
              <a:t> </a:t>
            </a:r>
            <a:r>
              <a:rPr lang="en-US" dirty="0" err="1"/>
              <a:t>pacchetti</a:t>
            </a:r>
            <a:r>
              <a:rPr lang="en-US" dirty="0"/>
              <a:t> </a:t>
            </a:r>
            <a:r>
              <a:rPr lang="en-US" dirty="0" err="1"/>
              <a:t>necessari</a:t>
            </a:r>
            <a:r>
              <a:rPr lang="en-US" dirty="0"/>
              <a:t>, dopo aver </a:t>
            </a:r>
            <a:r>
              <a:rPr lang="en-US" dirty="0" err="1"/>
              <a:t>attivato</a:t>
            </a:r>
            <a:r>
              <a:rPr lang="en-US" dirty="0"/>
              <a:t> il virtual environment </a:t>
            </a:r>
            <a:r>
              <a:rPr lang="en-US" dirty="0" err="1"/>
              <a:t>desiderato</a:t>
            </a:r>
            <a:r>
              <a:rPr lang="en-US" dirty="0"/>
              <a:t>. I </a:t>
            </a:r>
            <a:r>
              <a:rPr lang="en-US" dirty="0" err="1"/>
              <a:t>più</a:t>
            </a:r>
            <a:r>
              <a:rPr lang="en-US" dirty="0"/>
              <a:t> </a:t>
            </a:r>
            <a:r>
              <a:rPr lang="en-US" dirty="0" err="1"/>
              <a:t>comuni</a:t>
            </a:r>
            <a:r>
              <a:rPr lang="en-US" dirty="0"/>
              <a:t> tipi di virtual environment Python </a:t>
            </a:r>
            <a:r>
              <a:rPr lang="en-US" dirty="0" err="1"/>
              <a:t>sono</a:t>
            </a:r>
            <a:r>
              <a:rPr lang="en-US" dirty="0"/>
              <a:t> </a:t>
            </a:r>
            <a:r>
              <a:rPr lang="en-US" dirty="0" err="1"/>
              <a:t>quelli</a:t>
            </a:r>
            <a:r>
              <a:rPr lang="en-US" dirty="0"/>
              <a:t> </a:t>
            </a:r>
            <a:r>
              <a:rPr lang="en-US" dirty="0" err="1"/>
              <a:t>creati</a:t>
            </a:r>
            <a:r>
              <a:rPr lang="en-US" dirty="0"/>
              <a:t> con </a:t>
            </a:r>
            <a:r>
              <a:rPr lang="en-US" dirty="0" err="1"/>
              <a:t>venv</a:t>
            </a:r>
            <a:r>
              <a:rPr lang="en-US" dirty="0"/>
              <a:t>, un modulo </a:t>
            </a:r>
            <a:r>
              <a:rPr lang="en-US" dirty="0" err="1"/>
              <a:t>della</a:t>
            </a:r>
            <a:r>
              <a:rPr lang="en-US" dirty="0"/>
              <a:t> </a:t>
            </a:r>
            <a:r>
              <a:rPr lang="en-US" dirty="0" err="1"/>
              <a:t>libreria</a:t>
            </a:r>
            <a:r>
              <a:rPr lang="en-US" dirty="0"/>
              <a:t> standard di Python </a:t>
            </a:r>
            <a:r>
              <a:rPr lang="en-US" dirty="0" err="1"/>
              <a:t>che</a:t>
            </a:r>
            <a:r>
              <a:rPr lang="en-US" dirty="0"/>
              <a:t> </a:t>
            </a:r>
            <a:r>
              <a:rPr lang="en-US" dirty="0" err="1"/>
              <a:t>permette</a:t>
            </a:r>
            <a:r>
              <a:rPr lang="en-US" dirty="0"/>
              <a:t> di </a:t>
            </a:r>
            <a:r>
              <a:rPr lang="en-US" dirty="0" err="1"/>
              <a:t>creare</a:t>
            </a:r>
            <a:r>
              <a:rPr lang="en-US" dirty="0"/>
              <a:t> </a:t>
            </a:r>
            <a:r>
              <a:rPr lang="en-US" dirty="0" err="1"/>
              <a:t>degli</a:t>
            </a:r>
            <a:r>
              <a:rPr lang="en-US" dirty="0"/>
              <a:t> </a:t>
            </a:r>
            <a:r>
              <a:rPr lang="en-US" dirty="0" err="1"/>
              <a:t>ambienti</a:t>
            </a:r>
            <a:r>
              <a:rPr lang="en-US" dirty="0"/>
              <a:t> </a:t>
            </a:r>
            <a:r>
              <a:rPr lang="en-US" dirty="0" err="1"/>
              <a:t>isolati</a:t>
            </a:r>
            <a:r>
              <a:rPr lang="en-US" dirty="0"/>
              <a:t> </a:t>
            </a:r>
            <a:r>
              <a:rPr lang="en-US" dirty="0" err="1"/>
              <a:t>che</a:t>
            </a:r>
            <a:r>
              <a:rPr lang="en-US" dirty="0"/>
              <a:t> </a:t>
            </a:r>
            <a:r>
              <a:rPr lang="en-US" dirty="0" err="1"/>
              <a:t>contengono</a:t>
            </a:r>
            <a:r>
              <a:rPr lang="en-US" dirty="0"/>
              <a:t> </a:t>
            </a:r>
            <a:r>
              <a:rPr lang="en-US" dirty="0" err="1"/>
              <a:t>una</a:t>
            </a:r>
            <a:r>
              <a:rPr lang="en-US" dirty="0"/>
              <a:t> </a:t>
            </a:r>
            <a:r>
              <a:rPr lang="en-US" dirty="0" err="1"/>
              <a:t>copia</a:t>
            </a:r>
            <a:r>
              <a:rPr lang="en-US" dirty="0"/>
              <a:t> o un </a:t>
            </a:r>
            <a:r>
              <a:rPr lang="en-US" dirty="0" err="1"/>
              <a:t>collegamento</a:t>
            </a:r>
            <a:r>
              <a:rPr lang="en-US" dirty="0"/>
              <a:t> </a:t>
            </a:r>
            <a:r>
              <a:rPr lang="en-US" dirty="0" err="1"/>
              <a:t>all'interprete</a:t>
            </a:r>
            <a:r>
              <a:rPr lang="en-US" dirty="0"/>
              <a:t> Python </a:t>
            </a:r>
            <a:r>
              <a:rPr lang="en-US" dirty="0" err="1"/>
              <a:t>scelto</a:t>
            </a:r>
            <a:r>
              <a:rPr lang="en-US" dirty="0"/>
              <a:t>, o con </a:t>
            </a:r>
            <a:r>
              <a:rPr lang="en-US" dirty="0" err="1"/>
              <a:t>conda</a:t>
            </a:r>
            <a:r>
              <a:rPr lang="en-US" dirty="0"/>
              <a:t>.</a:t>
            </a:r>
          </a:p>
        </p:txBody>
      </p:sp>
      <p:graphicFrame>
        <p:nvGraphicFramePr>
          <p:cNvPr id="13" name="Table 13">
            <a:extLst>
              <a:ext uri="{FF2B5EF4-FFF2-40B4-BE49-F238E27FC236}">
                <a16:creationId xmlns:a16="http://schemas.microsoft.com/office/drawing/2014/main" id="{3AB5DAAC-EC91-7E2B-40F5-0CF163739656}"/>
              </a:ext>
            </a:extLst>
          </p:cNvPr>
          <p:cNvGraphicFramePr>
            <a:graphicFrameLocks noGrp="1"/>
          </p:cNvGraphicFramePr>
          <p:nvPr>
            <p:extLst>
              <p:ext uri="{D42A27DB-BD31-4B8C-83A1-F6EECF244321}">
                <p14:modId xmlns:p14="http://schemas.microsoft.com/office/powerpoint/2010/main" val="2463909157"/>
              </p:ext>
            </p:extLst>
          </p:nvPr>
        </p:nvGraphicFramePr>
        <p:xfrm>
          <a:off x="4500642" y="1306752"/>
          <a:ext cx="6841114" cy="3752126"/>
        </p:xfrm>
        <a:graphic>
          <a:graphicData uri="http://schemas.openxmlformats.org/drawingml/2006/table">
            <a:tbl>
              <a:tblPr firstRow="1" bandRow="1">
                <a:noFill/>
                <a:tableStyleId>{5C22544A-7EE6-4342-B048-85BDC9FD1C3A}</a:tableStyleId>
              </a:tblPr>
              <a:tblGrid>
                <a:gridCol w="1665468">
                  <a:extLst>
                    <a:ext uri="{9D8B030D-6E8A-4147-A177-3AD203B41FA5}">
                      <a16:colId xmlns:a16="http://schemas.microsoft.com/office/drawing/2014/main" val="216023628"/>
                    </a:ext>
                  </a:extLst>
                </a:gridCol>
                <a:gridCol w="3401885">
                  <a:extLst>
                    <a:ext uri="{9D8B030D-6E8A-4147-A177-3AD203B41FA5}">
                      <a16:colId xmlns:a16="http://schemas.microsoft.com/office/drawing/2014/main" val="1844280521"/>
                    </a:ext>
                  </a:extLst>
                </a:gridCol>
                <a:gridCol w="1773761">
                  <a:extLst>
                    <a:ext uri="{9D8B030D-6E8A-4147-A177-3AD203B41FA5}">
                      <a16:colId xmlns:a16="http://schemas.microsoft.com/office/drawing/2014/main" val="1143311624"/>
                    </a:ext>
                  </a:extLst>
                </a:gridCol>
              </a:tblGrid>
              <a:tr h="372175">
                <a:tc>
                  <a:txBody>
                    <a:bodyPr/>
                    <a:lstStyle/>
                    <a:p>
                      <a:r>
                        <a:rPr lang="en-AU" sz="1100" b="1" err="1">
                          <a:solidFill>
                            <a:schemeClr val="tx1">
                              <a:lumMod val="75000"/>
                              <a:lumOff val="25000"/>
                            </a:schemeClr>
                          </a:solidFill>
                        </a:rPr>
                        <a:t>Comando</a:t>
                      </a:r>
                      <a:endParaRPr lang="en-AU" sz="1100" b="1">
                        <a:solidFill>
                          <a:schemeClr val="tx1">
                            <a:lumMod val="75000"/>
                            <a:lumOff val="25000"/>
                          </a:schemeClr>
                        </a:solidFill>
                      </a:endParaRPr>
                    </a:p>
                  </a:txBody>
                  <a:tcPr marL="133925" marR="66963" marT="66963" marB="66963">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AU" sz="1100" b="1" err="1">
                          <a:solidFill>
                            <a:schemeClr val="tx1">
                              <a:lumMod val="75000"/>
                              <a:lumOff val="25000"/>
                            </a:schemeClr>
                          </a:solidFill>
                        </a:rPr>
                        <a:t>Venv</a:t>
                      </a:r>
                      <a:endParaRPr lang="en-AU" sz="1100" b="1">
                        <a:solidFill>
                          <a:schemeClr val="tx1">
                            <a:lumMod val="75000"/>
                            <a:lumOff val="25000"/>
                          </a:schemeClr>
                        </a:solidFill>
                      </a:endParaRPr>
                    </a:p>
                  </a:txBody>
                  <a:tcPr marL="133925" marR="66963" marT="66963" marB="66963">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AU" sz="1100" b="1" err="1">
                          <a:solidFill>
                            <a:schemeClr val="tx1">
                              <a:lumMod val="75000"/>
                              <a:lumOff val="25000"/>
                            </a:schemeClr>
                          </a:solidFill>
                        </a:rPr>
                        <a:t>Conda</a:t>
                      </a:r>
                      <a:endParaRPr lang="en-AU" sz="1100" b="1">
                        <a:solidFill>
                          <a:schemeClr val="tx1">
                            <a:lumMod val="75000"/>
                            <a:lumOff val="25000"/>
                          </a:schemeClr>
                        </a:solidFill>
                      </a:endParaRPr>
                    </a:p>
                  </a:txBody>
                  <a:tcPr marL="133925" marR="66963" marT="66963" marB="66963">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3895381474"/>
                  </a:ext>
                </a:extLst>
              </a:tr>
              <a:tr h="562059">
                <a:tc>
                  <a:txBody>
                    <a:bodyPr/>
                    <a:lstStyle/>
                    <a:p>
                      <a:r>
                        <a:rPr lang="en-AU" sz="1100" err="1">
                          <a:solidFill>
                            <a:schemeClr val="tx1">
                              <a:lumMod val="75000"/>
                              <a:lumOff val="25000"/>
                            </a:schemeClr>
                          </a:solidFill>
                        </a:rPr>
                        <a:t>Creare</a:t>
                      </a:r>
                      <a:r>
                        <a:rPr lang="en-AU" sz="1100">
                          <a:solidFill>
                            <a:schemeClr val="tx1">
                              <a:lumMod val="75000"/>
                              <a:lumOff val="25000"/>
                            </a:schemeClr>
                          </a:solidFill>
                        </a:rPr>
                        <a:t> un virtual environment</a:t>
                      </a: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GB" sz="1100">
                          <a:solidFill>
                            <a:schemeClr val="tx1">
                              <a:lumMod val="75000"/>
                              <a:lumOff val="25000"/>
                            </a:schemeClr>
                          </a:solidFill>
                        </a:rPr>
                        <a:t>python -m </a:t>
                      </a:r>
                      <a:r>
                        <a:rPr lang="en-GB" sz="1100" err="1">
                          <a:solidFill>
                            <a:schemeClr val="tx1">
                              <a:lumMod val="75000"/>
                              <a:lumOff val="25000"/>
                            </a:schemeClr>
                          </a:solidFill>
                        </a:rPr>
                        <a:t>venv</a:t>
                      </a:r>
                      <a:r>
                        <a:rPr lang="en-GB" sz="1100">
                          <a:solidFill>
                            <a:schemeClr val="tx1">
                              <a:lumMod val="75000"/>
                              <a:lumOff val="25000"/>
                            </a:schemeClr>
                          </a:solidFill>
                        </a:rPr>
                        <a:t> /path/to/new/virtual/environment</a:t>
                      </a:r>
                      <a:endParaRPr lang="en-AU" sz="1100">
                        <a:solidFill>
                          <a:schemeClr val="tx1">
                            <a:lumMod val="75000"/>
                            <a:lumOff val="25000"/>
                          </a:schemeClr>
                        </a:solidFill>
                      </a:endParaRP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GB" sz="1100" err="1">
                          <a:solidFill>
                            <a:schemeClr val="tx1">
                              <a:lumMod val="75000"/>
                              <a:lumOff val="25000"/>
                            </a:schemeClr>
                          </a:solidFill>
                        </a:rPr>
                        <a:t>conda</a:t>
                      </a:r>
                      <a:r>
                        <a:rPr lang="en-GB" sz="1100">
                          <a:solidFill>
                            <a:schemeClr val="tx1">
                              <a:lumMod val="75000"/>
                              <a:lumOff val="25000"/>
                            </a:schemeClr>
                          </a:solidFill>
                        </a:rPr>
                        <a:t> create --name </a:t>
                      </a:r>
                      <a:r>
                        <a:rPr lang="en-GB" sz="1100" err="1">
                          <a:solidFill>
                            <a:schemeClr val="tx1">
                              <a:lumMod val="75000"/>
                              <a:lumOff val="25000"/>
                            </a:schemeClr>
                          </a:solidFill>
                        </a:rPr>
                        <a:t>env_name</a:t>
                      </a:r>
                      <a:endParaRPr lang="en-AU" sz="1100">
                        <a:solidFill>
                          <a:schemeClr val="tx1">
                            <a:lumMod val="75000"/>
                            <a:lumOff val="25000"/>
                          </a:schemeClr>
                        </a:solidFill>
                      </a:endParaRP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797373716"/>
                  </a:ext>
                </a:extLst>
              </a:tr>
              <a:tr h="941829">
                <a:tc>
                  <a:txBody>
                    <a:bodyPr/>
                    <a:lstStyle/>
                    <a:p>
                      <a:r>
                        <a:rPr lang="en-AU" sz="1100" err="1">
                          <a:solidFill>
                            <a:schemeClr val="tx1">
                              <a:lumMod val="75000"/>
                              <a:lumOff val="25000"/>
                            </a:schemeClr>
                          </a:solidFill>
                        </a:rPr>
                        <a:t>Attivare</a:t>
                      </a:r>
                      <a:r>
                        <a:rPr lang="en-AU" sz="1100">
                          <a:solidFill>
                            <a:schemeClr val="tx1">
                              <a:lumMod val="75000"/>
                              <a:lumOff val="25000"/>
                            </a:schemeClr>
                          </a:solidFill>
                        </a:rPr>
                        <a:t> un virtual environment</a:t>
                      </a: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GB" sz="1100">
                          <a:solidFill>
                            <a:schemeClr val="tx1">
                              <a:lumMod val="75000"/>
                              <a:lumOff val="25000"/>
                            </a:schemeClr>
                          </a:solidFill>
                        </a:rPr>
                        <a:t>Linux/Mac:</a:t>
                      </a:r>
                    </a:p>
                    <a:p>
                      <a:r>
                        <a:rPr lang="en-GB" sz="1100">
                          <a:solidFill>
                            <a:schemeClr val="tx1">
                              <a:lumMod val="75000"/>
                              <a:lumOff val="25000"/>
                            </a:schemeClr>
                          </a:solidFill>
                        </a:rPr>
                        <a:t>source /path/to/virtual/environment/bin/activate</a:t>
                      </a:r>
                    </a:p>
                    <a:p>
                      <a:r>
                        <a:rPr lang="en-GB" sz="1100">
                          <a:solidFill>
                            <a:schemeClr val="tx1">
                              <a:lumMod val="75000"/>
                              <a:lumOff val="25000"/>
                            </a:schemeClr>
                          </a:solidFill>
                        </a:rPr>
                        <a:t>Windows: /path/to/virtual/environment/Scripts/activate</a:t>
                      </a:r>
                      <a:endParaRPr lang="en-AU" sz="1100">
                        <a:solidFill>
                          <a:schemeClr val="tx1">
                            <a:lumMod val="75000"/>
                            <a:lumOff val="25000"/>
                          </a:schemeClr>
                        </a:solidFill>
                      </a:endParaRP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AU" sz="1100" err="1">
                          <a:solidFill>
                            <a:schemeClr val="tx1">
                              <a:lumMod val="75000"/>
                              <a:lumOff val="25000"/>
                            </a:schemeClr>
                          </a:solidFill>
                        </a:rPr>
                        <a:t>conda</a:t>
                      </a:r>
                      <a:r>
                        <a:rPr lang="en-AU" sz="1100">
                          <a:solidFill>
                            <a:schemeClr val="tx1">
                              <a:lumMod val="75000"/>
                              <a:lumOff val="25000"/>
                            </a:schemeClr>
                          </a:solidFill>
                        </a:rPr>
                        <a:t> activate </a:t>
                      </a:r>
                      <a:r>
                        <a:rPr lang="en-AU" sz="1100" err="1">
                          <a:solidFill>
                            <a:schemeClr val="tx1">
                              <a:lumMod val="75000"/>
                              <a:lumOff val="25000"/>
                            </a:schemeClr>
                          </a:solidFill>
                        </a:rPr>
                        <a:t>env_name</a:t>
                      </a:r>
                      <a:endParaRPr lang="en-AU" sz="1100">
                        <a:solidFill>
                          <a:schemeClr val="tx1">
                            <a:lumMod val="75000"/>
                            <a:lumOff val="25000"/>
                          </a:schemeClr>
                        </a:solidFill>
                      </a:endParaRP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499895878"/>
                  </a:ext>
                </a:extLst>
              </a:tr>
              <a:tr h="562059">
                <a:tc>
                  <a:txBody>
                    <a:bodyPr/>
                    <a:lstStyle/>
                    <a:p>
                      <a:r>
                        <a:rPr lang="en-AU" sz="1100" err="1">
                          <a:solidFill>
                            <a:schemeClr val="tx1">
                              <a:lumMod val="75000"/>
                              <a:lumOff val="25000"/>
                            </a:schemeClr>
                          </a:solidFill>
                        </a:rPr>
                        <a:t>Disattivare</a:t>
                      </a:r>
                      <a:r>
                        <a:rPr lang="en-AU" sz="1100">
                          <a:solidFill>
                            <a:schemeClr val="tx1">
                              <a:lumMod val="75000"/>
                              <a:lumOff val="25000"/>
                            </a:schemeClr>
                          </a:solidFill>
                        </a:rPr>
                        <a:t> un virtual environment</a:t>
                      </a: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AU" sz="1100">
                          <a:solidFill>
                            <a:schemeClr val="tx1">
                              <a:lumMod val="75000"/>
                              <a:lumOff val="25000"/>
                            </a:schemeClr>
                          </a:solidFill>
                        </a:rPr>
                        <a:t>deactivate</a:t>
                      </a: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AU" sz="1100" err="1">
                          <a:solidFill>
                            <a:schemeClr val="tx1">
                              <a:lumMod val="75000"/>
                              <a:lumOff val="25000"/>
                            </a:schemeClr>
                          </a:solidFill>
                        </a:rPr>
                        <a:t>conda</a:t>
                      </a:r>
                      <a:r>
                        <a:rPr lang="en-AU" sz="1100">
                          <a:solidFill>
                            <a:schemeClr val="tx1">
                              <a:lumMod val="75000"/>
                              <a:lumOff val="25000"/>
                            </a:schemeClr>
                          </a:solidFill>
                        </a:rPr>
                        <a:t> deactivate</a:t>
                      </a: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87647141"/>
                  </a:ext>
                </a:extLst>
              </a:tr>
              <a:tr h="751945">
                <a:tc>
                  <a:txBody>
                    <a:bodyPr/>
                    <a:lstStyle/>
                    <a:p>
                      <a:r>
                        <a:rPr lang="en-AU" sz="1100" err="1">
                          <a:solidFill>
                            <a:schemeClr val="tx1">
                              <a:lumMod val="75000"/>
                              <a:lumOff val="25000"/>
                            </a:schemeClr>
                          </a:solidFill>
                        </a:rPr>
                        <a:t>Installare</a:t>
                      </a:r>
                      <a:r>
                        <a:rPr lang="en-AU" sz="1100">
                          <a:solidFill>
                            <a:schemeClr val="tx1">
                              <a:lumMod val="75000"/>
                              <a:lumOff val="25000"/>
                            </a:schemeClr>
                          </a:solidFill>
                        </a:rPr>
                        <a:t> </a:t>
                      </a:r>
                      <a:r>
                        <a:rPr lang="en-AU" sz="1100" err="1">
                          <a:solidFill>
                            <a:schemeClr val="tx1">
                              <a:lumMod val="75000"/>
                              <a:lumOff val="25000"/>
                            </a:schemeClr>
                          </a:solidFill>
                        </a:rPr>
                        <a:t>i</a:t>
                      </a:r>
                      <a:r>
                        <a:rPr lang="en-AU" sz="1100">
                          <a:solidFill>
                            <a:schemeClr val="tx1">
                              <a:lumMod val="75000"/>
                              <a:lumOff val="25000"/>
                            </a:schemeClr>
                          </a:solidFill>
                        </a:rPr>
                        <a:t> </a:t>
                      </a:r>
                      <a:r>
                        <a:rPr lang="en-AU" sz="1100" err="1">
                          <a:solidFill>
                            <a:schemeClr val="tx1">
                              <a:lumMod val="75000"/>
                              <a:lumOff val="25000"/>
                            </a:schemeClr>
                          </a:solidFill>
                        </a:rPr>
                        <a:t>requisiti</a:t>
                      </a:r>
                      <a:r>
                        <a:rPr lang="en-AU" sz="1100">
                          <a:solidFill>
                            <a:schemeClr val="tx1">
                              <a:lumMod val="75000"/>
                              <a:lumOff val="25000"/>
                            </a:schemeClr>
                          </a:solidFill>
                        </a:rPr>
                        <a:t> da un file requirements.txt</a:t>
                      </a: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it-IT" sz="1100" err="1">
                          <a:solidFill>
                            <a:schemeClr val="tx1">
                              <a:lumMod val="75000"/>
                              <a:lumOff val="25000"/>
                            </a:schemeClr>
                          </a:solidFill>
                        </a:rPr>
                        <a:t>pip</a:t>
                      </a:r>
                      <a:r>
                        <a:rPr lang="it-IT" sz="1100">
                          <a:solidFill>
                            <a:schemeClr val="tx1">
                              <a:lumMod val="75000"/>
                              <a:lumOff val="25000"/>
                            </a:schemeClr>
                          </a:solidFill>
                        </a:rPr>
                        <a:t> </a:t>
                      </a:r>
                      <a:r>
                        <a:rPr lang="it-IT" sz="1100" err="1">
                          <a:solidFill>
                            <a:schemeClr val="tx1">
                              <a:lumMod val="75000"/>
                              <a:lumOff val="25000"/>
                            </a:schemeClr>
                          </a:solidFill>
                        </a:rPr>
                        <a:t>install</a:t>
                      </a:r>
                      <a:r>
                        <a:rPr lang="it-IT" sz="1100">
                          <a:solidFill>
                            <a:schemeClr val="tx1">
                              <a:lumMod val="75000"/>
                              <a:lumOff val="25000"/>
                            </a:schemeClr>
                          </a:solidFill>
                        </a:rPr>
                        <a:t> –r requirements.txt</a:t>
                      </a:r>
                      <a:endParaRPr lang="en-AU" sz="1100">
                        <a:solidFill>
                          <a:schemeClr val="tx1">
                            <a:lumMod val="75000"/>
                            <a:lumOff val="25000"/>
                          </a:schemeClr>
                        </a:solidFill>
                      </a:endParaRP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GB" sz="1100" err="1">
                          <a:solidFill>
                            <a:schemeClr val="tx1">
                              <a:lumMod val="75000"/>
                              <a:lumOff val="25000"/>
                            </a:schemeClr>
                          </a:solidFill>
                        </a:rPr>
                        <a:t>conda</a:t>
                      </a:r>
                      <a:r>
                        <a:rPr lang="en-GB" sz="1100">
                          <a:solidFill>
                            <a:schemeClr val="tx1">
                              <a:lumMod val="75000"/>
                              <a:lumOff val="25000"/>
                            </a:schemeClr>
                          </a:solidFill>
                        </a:rPr>
                        <a:t> install --file requirements.txt</a:t>
                      </a:r>
                      <a:endParaRPr lang="en-AU" sz="1100">
                        <a:solidFill>
                          <a:schemeClr val="tx1">
                            <a:lumMod val="75000"/>
                            <a:lumOff val="25000"/>
                          </a:schemeClr>
                        </a:solidFill>
                      </a:endParaRP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843134696"/>
                  </a:ext>
                </a:extLst>
              </a:tr>
              <a:tr h="562059">
                <a:tc>
                  <a:txBody>
                    <a:bodyPr/>
                    <a:lstStyle/>
                    <a:p>
                      <a:r>
                        <a:rPr lang="en-AU" sz="1100" err="1">
                          <a:solidFill>
                            <a:schemeClr val="tx1">
                              <a:lumMod val="75000"/>
                              <a:lumOff val="25000"/>
                            </a:schemeClr>
                          </a:solidFill>
                        </a:rPr>
                        <a:t>Eliminare</a:t>
                      </a:r>
                      <a:r>
                        <a:rPr lang="en-AU" sz="1100">
                          <a:solidFill>
                            <a:schemeClr val="tx1">
                              <a:lumMod val="75000"/>
                              <a:lumOff val="25000"/>
                            </a:schemeClr>
                          </a:solidFill>
                        </a:rPr>
                        <a:t> un virtual environment</a:t>
                      </a: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it-IT" sz="1100">
                          <a:solidFill>
                            <a:schemeClr val="tx1">
                              <a:lumMod val="75000"/>
                              <a:lumOff val="25000"/>
                            </a:schemeClr>
                          </a:solidFill>
                        </a:rPr>
                        <a:t>Cancellare la cartella che lo contiene</a:t>
                      </a:r>
                      <a:endParaRPr lang="en-AU" sz="1100">
                        <a:solidFill>
                          <a:schemeClr val="tx1">
                            <a:lumMod val="75000"/>
                            <a:lumOff val="25000"/>
                          </a:schemeClr>
                        </a:solidFill>
                      </a:endParaRP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GB" sz="1100" err="1">
                          <a:solidFill>
                            <a:schemeClr val="tx1">
                              <a:lumMod val="75000"/>
                              <a:lumOff val="25000"/>
                            </a:schemeClr>
                          </a:solidFill>
                        </a:rPr>
                        <a:t>conda</a:t>
                      </a:r>
                      <a:r>
                        <a:rPr lang="en-GB" sz="1100">
                          <a:solidFill>
                            <a:schemeClr val="tx1">
                              <a:lumMod val="75000"/>
                              <a:lumOff val="25000"/>
                            </a:schemeClr>
                          </a:solidFill>
                        </a:rPr>
                        <a:t> remove --name </a:t>
                      </a:r>
                      <a:r>
                        <a:rPr lang="en-GB" sz="1100" err="1">
                          <a:solidFill>
                            <a:schemeClr val="tx1">
                              <a:lumMod val="75000"/>
                              <a:lumOff val="25000"/>
                            </a:schemeClr>
                          </a:solidFill>
                        </a:rPr>
                        <a:t>env_name</a:t>
                      </a:r>
                      <a:r>
                        <a:rPr lang="en-GB" sz="1100">
                          <a:solidFill>
                            <a:schemeClr val="tx1">
                              <a:lumMod val="75000"/>
                              <a:lumOff val="25000"/>
                            </a:schemeClr>
                          </a:solidFill>
                        </a:rPr>
                        <a:t> --all</a:t>
                      </a:r>
                      <a:endParaRPr lang="en-AU" sz="1100">
                        <a:solidFill>
                          <a:schemeClr val="tx1">
                            <a:lumMod val="75000"/>
                            <a:lumOff val="25000"/>
                          </a:schemeClr>
                        </a:solidFill>
                      </a:endParaRP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070728935"/>
                  </a:ext>
                </a:extLst>
              </a:tr>
            </a:tbl>
          </a:graphicData>
        </a:graphic>
      </p:graphicFrame>
      <p:sp>
        <p:nvSpPr>
          <p:cNvPr id="15" name="TextBox 14">
            <a:extLst>
              <a:ext uri="{FF2B5EF4-FFF2-40B4-BE49-F238E27FC236}">
                <a16:creationId xmlns:a16="http://schemas.microsoft.com/office/drawing/2014/main" id="{0A4ECCC7-52C9-0B8F-99D2-3A412818432D}"/>
              </a:ext>
            </a:extLst>
          </p:cNvPr>
          <p:cNvSpPr txBox="1"/>
          <p:nvPr/>
        </p:nvSpPr>
        <p:spPr>
          <a:xfrm>
            <a:off x="4500642" y="5181916"/>
            <a:ext cx="6841114" cy="600164"/>
          </a:xfrm>
          <a:prstGeom prst="rect">
            <a:avLst/>
          </a:prstGeom>
          <a:noFill/>
        </p:spPr>
        <p:txBody>
          <a:bodyPr wrap="square">
            <a:spAutoFit/>
          </a:bodyPr>
          <a:lstStyle/>
          <a:p>
            <a:r>
              <a:rPr lang="en-AU" sz="1100" i="1" err="1"/>
              <a:t>Documentazione</a:t>
            </a:r>
            <a:r>
              <a:rPr lang="en-AU" sz="1100" i="1"/>
              <a:t>: </a:t>
            </a:r>
          </a:p>
          <a:p>
            <a:r>
              <a:rPr lang="en-AU" sz="1100" i="1">
                <a:hlinkClick r:id="rId2"/>
              </a:rPr>
              <a:t>https://docs.python.org/3/library/venv.html</a:t>
            </a:r>
            <a:r>
              <a:rPr lang="en-AU" sz="1100" i="1"/>
              <a:t> </a:t>
            </a:r>
          </a:p>
          <a:p>
            <a:r>
              <a:rPr lang="en-AU" sz="1100" i="1">
                <a:hlinkClick r:id="rId3"/>
              </a:rPr>
              <a:t>https://conda.io/projects/conda/en/latest/user-guide/tasks/manage-environments.html</a:t>
            </a:r>
            <a:r>
              <a:rPr lang="en-AU" sz="1100" i="1"/>
              <a:t> </a:t>
            </a:r>
          </a:p>
        </p:txBody>
      </p:sp>
    </p:spTree>
    <p:extLst>
      <p:ext uri="{BB962C8B-B14F-4D97-AF65-F5344CB8AC3E}">
        <p14:creationId xmlns:p14="http://schemas.microsoft.com/office/powerpoint/2010/main" val="2588610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21A48775-7EBE-ACD1-6AA3-09C1F0396E54}"/>
              </a:ext>
            </a:extLst>
          </p:cNvPr>
          <p:cNvSpPr>
            <a:spLocks noGrp="1"/>
          </p:cNvSpPr>
          <p:nvPr>
            <p:ph type="title"/>
          </p:nvPr>
        </p:nvSpPr>
        <p:spPr/>
        <p:txBody>
          <a:bodyPr>
            <a:normAutofit fontScale="90000"/>
          </a:bodyPr>
          <a:lstStyle/>
          <a:p>
            <a:r>
              <a:rPr lang="it-IT">
                <a:solidFill>
                  <a:schemeClr val="bg1"/>
                </a:solidFill>
              </a:rPr>
              <a:t>Python Virtual Environment – best practices</a:t>
            </a:r>
            <a:br>
              <a:rPr lang="it-IT">
                <a:solidFill>
                  <a:schemeClr val="bg1"/>
                </a:solidFill>
              </a:rPr>
            </a:br>
            <a:endParaRPr lang="it-IT"/>
          </a:p>
        </p:txBody>
      </p:sp>
      <p:sp>
        <p:nvSpPr>
          <p:cNvPr id="2" name="Text Placeholder 20">
            <a:extLst>
              <a:ext uri="{FF2B5EF4-FFF2-40B4-BE49-F238E27FC236}">
                <a16:creationId xmlns:a16="http://schemas.microsoft.com/office/drawing/2014/main" id="{983F9A48-B0EB-898E-C9B8-C7C4E8B221BA}"/>
              </a:ext>
            </a:extLst>
          </p:cNvPr>
          <p:cNvSpPr txBox="1">
            <a:spLocks/>
          </p:cNvSpPr>
          <p:nvPr/>
        </p:nvSpPr>
        <p:spPr>
          <a:xfrm>
            <a:off x="978688" y="1160991"/>
            <a:ext cx="5117312" cy="4536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700" dirty="0"/>
              <a:t>Best practice per creare e gestire </a:t>
            </a:r>
            <a:r>
              <a:rPr lang="it-IT" sz="1700" dirty="0" err="1"/>
              <a:t>virtual</a:t>
            </a:r>
            <a:r>
              <a:rPr lang="it-IT" sz="1700" dirty="0"/>
              <a:t> </a:t>
            </a:r>
            <a:r>
              <a:rPr lang="it-IT" sz="1700" dirty="0" err="1"/>
              <a:t>environment</a:t>
            </a:r>
            <a:r>
              <a:rPr lang="it-IT" sz="1700" dirty="0"/>
              <a:t> </a:t>
            </a:r>
            <a:r>
              <a:rPr lang="it-IT" sz="1700" dirty="0" err="1"/>
              <a:t>python</a:t>
            </a:r>
            <a:r>
              <a:rPr lang="it-IT" sz="1700" dirty="0"/>
              <a:t>:</a:t>
            </a:r>
          </a:p>
          <a:p>
            <a:pPr marL="838190" lvl="1" indent="-380990"/>
            <a:r>
              <a:rPr lang="it-IT" sz="1700" dirty="0"/>
              <a:t>Nominare il </a:t>
            </a:r>
            <a:r>
              <a:rPr lang="it-IT" sz="1700" dirty="0" err="1"/>
              <a:t>virtual</a:t>
            </a:r>
            <a:r>
              <a:rPr lang="it-IT" sz="1700" dirty="0"/>
              <a:t> </a:t>
            </a:r>
            <a:r>
              <a:rPr lang="it-IT" sz="1700" dirty="0" err="1"/>
              <a:t>environment</a:t>
            </a:r>
            <a:r>
              <a:rPr lang="it-IT" sz="1700" dirty="0"/>
              <a:t> con .</a:t>
            </a:r>
            <a:r>
              <a:rPr lang="it-IT" sz="1700" dirty="0" err="1"/>
              <a:t>env</a:t>
            </a:r>
            <a:r>
              <a:rPr lang="it-IT" sz="1700" dirty="0"/>
              <a:t> o .</a:t>
            </a:r>
            <a:r>
              <a:rPr lang="it-IT" sz="1700" dirty="0" err="1"/>
              <a:t>venv</a:t>
            </a:r>
            <a:r>
              <a:rPr lang="it-IT" sz="1700" dirty="0"/>
              <a:t> per nasconderlo nei sistemi UNIX</a:t>
            </a:r>
          </a:p>
          <a:p>
            <a:pPr marL="838190" lvl="1" indent="-380990"/>
            <a:r>
              <a:rPr lang="it-IT" sz="1700" dirty="0"/>
              <a:t>Usare un file requirements.txt per elencare e installare i pacchetti necessari</a:t>
            </a:r>
          </a:p>
          <a:p>
            <a:pPr marL="838190" lvl="1" indent="-380990"/>
            <a:r>
              <a:rPr lang="it-IT" sz="1700" dirty="0"/>
              <a:t>Usare il comando </a:t>
            </a:r>
            <a:r>
              <a:rPr lang="it-IT" sz="1700" dirty="0" err="1"/>
              <a:t>pip</a:t>
            </a:r>
            <a:r>
              <a:rPr lang="it-IT" sz="1700" dirty="0"/>
              <a:t> </a:t>
            </a:r>
            <a:r>
              <a:rPr lang="it-IT" sz="1700" dirty="0" err="1"/>
              <a:t>freeze</a:t>
            </a:r>
            <a:r>
              <a:rPr lang="it-IT" sz="1700" dirty="0"/>
              <a:t> &gt; requirements.txt per generare il file dal </a:t>
            </a:r>
            <a:r>
              <a:rPr lang="it-IT" sz="1700" dirty="0" err="1"/>
              <a:t>virtual</a:t>
            </a:r>
            <a:r>
              <a:rPr lang="it-IT" sz="1700" dirty="0"/>
              <a:t> </a:t>
            </a:r>
            <a:r>
              <a:rPr lang="it-IT" sz="1700" dirty="0" err="1"/>
              <a:t>environment</a:t>
            </a:r>
            <a:endParaRPr lang="it-IT" sz="1700" dirty="0"/>
          </a:p>
          <a:p>
            <a:pPr marL="838190" lvl="1" indent="-380990"/>
            <a:r>
              <a:rPr lang="it-IT" sz="1700" dirty="0"/>
              <a:t>Attivare il </a:t>
            </a:r>
            <a:r>
              <a:rPr lang="it-IT" sz="1700" dirty="0" err="1"/>
              <a:t>virtual</a:t>
            </a:r>
            <a:r>
              <a:rPr lang="it-IT" sz="1700" dirty="0"/>
              <a:t> </a:t>
            </a:r>
            <a:r>
              <a:rPr lang="it-IT" sz="1700" dirty="0" err="1"/>
              <a:t>environment</a:t>
            </a:r>
            <a:r>
              <a:rPr lang="it-IT" sz="1700" dirty="0"/>
              <a:t> prima di lavorare sul progetto</a:t>
            </a:r>
          </a:p>
          <a:p>
            <a:pPr marL="838190" lvl="1" indent="-380990"/>
            <a:r>
              <a:rPr lang="it-IT" sz="1700" dirty="0"/>
              <a:t>Non usare </a:t>
            </a:r>
            <a:r>
              <a:rPr lang="it-IT" sz="1700" dirty="0" err="1"/>
              <a:t>pip</a:t>
            </a:r>
            <a:r>
              <a:rPr lang="it-IT" sz="1700" dirty="0"/>
              <a:t> </a:t>
            </a:r>
            <a:r>
              <a:rPr lang="it-IT" sz="1700" dirty="0" err="1"/>
              <a:t>install</a:t>
            </a:r>
            <a:r>
              <a:rPr lang="it-IT" sz="1700" dirty="0"/>
              <a:t> senza aver attivato il </a:t>
            </a:r>
            <a:r>
              <a:rPr lang="it-IT" sz="1700" dirty="0" err="1"/>
              <a:t>virtual</a:t>
            </a:r>
            <a:r>
              <a:rPr lang="it-IT" sz="1700" dirty="0"/>
              <a:t> </a:t>
            </a:r>
            <a:r>
              <a:rPr lang="it-IT" sz="1700" dirty="0" err="1"/>
              <a:t>environment</a:t>
            </a:r>
            <a:endParaRPr lang="it-IT" sz="1700" dirty="0"/>
          </a:p>
          <a:p>
            <a:pPr marL="838190" lvl="1" indent="-380990"/>
            <a:r>
              <a:rPr lang="it-IT" sz="1700" dirty="0"/>
              <a:t>Specificare la versione dei pacchetti nel file requirements.txt</a:t>
            </a:r>
          </a:p>
        </p:txBody>
      </p:sp>
      <p:sp>
        <p:nvSpPr>
          <p:cNvPr id="6" name="TextBox 5">
            <a:extLst>
              <a:ext uri="{FF2B5EF4-FFF2-40B4-BE49-F238E27FC236}">
                <a16:creationId xmlns:a16="http://schemas.microsoft.com/office/drawing/2014/main" id="{76E4D038-1765-F23D-17B6-747FF19B04BB}"/>
              </a:ext>
            </a:extLst>
          </p:cNvPr>
          <p:cNvSpPr txBox="1"/>
          <p:nvPr/>
        </p:nvSpPr>
        <p:spPr>
          <a:xfrm>
            <a:off x="6863120" y="5389231"/>
            <a:ext cx="4639091" cy="307777"/>
          </a:xfrm>
          <a:prstGeom prst="rect">
            <a:avLst/>
          </a:prstGeom>
          <a:noFill/>
        </p:spPr>
        <p:txBody>
          <a:bodyPr wrap="square" rtlCol="0">
            <a:spAutoFit/>
          </a:bodyPr>
          <a:lstStyle/>
          <a:p>
            <a:pPr algn="ctr"/>
            <a:r>
              <a:rPr lang="en-AU" sz="1400" i="1"/>
              <a:t>Un </a:t>
            </a:r>
            <a:r>
              <a:rPr lang="en-AU" sz="1400" i="1" err="1"/>
              <a:t>esempio</a:t>
            </a:r>
            <a:r>
              <a:rPr lang="en-AU" sz="1400" i="1"/>
              <a:t> di file requirements.txt</a:t>
            </a:r>
          </a:p>
        </p:txBody>
      </p:sp>
      <p:pic>
        <p:nvPicPr>
          <p:cNvPr id="8" name="Picture 7">
            <a:extLst>
              <a:ext uri="{FF2B5EF4-FFF2-40B4-BE49-F238E27FC236}">
                <a16:creationId xmlns:a16="http://schemas.microsoft.com/office/drawing/2014/main" id="{24FCDD54-6B4F-CB80-C639-7C167BBABC9B}"/>
              </a:ext>
            </a:extLst>
          </p:cNvPr>
          <p:cNvPicPr>
            <a:picLocks noChangeAspect="1"/>
          </p:cNvPicPr>
          <p:nvPr/>
        </p:nvPicPr>
        <p:blipFill>
          <a:blip r:embed="rId2"/>
          <a:stretch>
            <a:fillRect/>
          </a:stretch>
        </p:blipFill>
        <p:spPr>
          <a:xfrm>
            <a:off x="7364788" y="1252361"/>
            <a:ext cx="3848524" cy="3937679"/>
          </a:xfrm>
          <a:prstGeom prst="rect">
            <a:avLst/>
          </a:prstGeom>
        </p:spPr>
      </p:pic>
    </p:spTree>
    <p:extLst>
      <p:ext uri="{BB962C8B-B14F-4D97-AF65-F5344CB8AC3E}">
        <p14:creationId xmlns:p14="http://schemas.microsoft.com/office/powerpoint/2010/main" val="3876184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a:solidFill>
                  <a:schemeClr val="bg1"/>
                </a:solidFill>
              </a:rPr>
              <a:t>Git - </a:t>
            </a:r>
            <a:r>
              <a:rPr lang="en-AU" err="1">
                <a:solidFill>
                  <a:schemeClr val="bg1"/>
                </a:solidFill>
              </a:rPr>
              <a:t>Introduzione</a:t>
            </a:r>
            <a:endParaRPr lang="en-AU">
              <a:solidFill>
                <a:schemeClr val="bg1"/>
              </a:solidFill>
            </a:endParaRPr>
          </a:p>
        </p:txBody>
      </p:sp>
      <p:sp>
        <p:nvSpPr>
          <p:cNvPr id="3" name="Text Placeholder 20">
            <a:extLst>
              <a:ext uri="{FF2B5EF4-FFF2-40B4-BE49-F238E27FC236}">
                <a16:creationId xmlns:a16="http://schemas.microsoft.com/office/drawing/2014/main" id="{6DA2A302-1518-FB7B-D858-6D52AB708314}"/>
              </a:ext>
            </a:extLst>
          </p:cNvPr>
          <p:cNvSpPr txBox="1">
            <a:spLocks/>
          </p:cNvSpPr>
          <p:nvPr/>
        </p:nvSpPr>
        <p:spPr>
          <a:xfrm>
            <a:off x="1558278" y="1160991"/>
            <a:ext cx="4191891" cy="4536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err="1"/>
              <a:t>Git</a:t>
            </a:r>
            <a:r>
              <a:rPr lang="it-IT" sz="1800"/>
              <a:t> è un sistema di controllo di versione (VCS) distribuito che tiene traccia delle modifiche in qualsiasi insieme di file, di solito utilizzato per coordinare il lavoro tra programmatori che stanno sviluppando in collaborazione il codice sorgente durante lo sviluppo del software. I suoi obiettivi includono la velocità, l'integrità dei dati, la tracciabilità delle modifiche e il supporto per flussi di lavoro distribuiti e non lineari.</a:t>
            </a:r>
          </a:p>
          <a:p>
            <a:pPr marL="0" indent="0" algn="just">
              <a:buNone/>
            </a:pPr>
            <a:r>
              <a:rPr lang="it-IT" sz="1800" err="1"/>
              <a:t>Git</a:t>
            </a:r>
            <a:r>
              <a:rPr lang="it-IT" sz="1800"/>
              <a:t> si basa sul concetto di </a:t>
            </a:r>
            <a:r>
              <a:rPr lang="it-IT" sz="1800" i="1"/>
              <a:t>repositories</a:t>
            </a:r>
            <a:r>
              <a:rPr lang="it-IT" sz="1800"/>
              <a:t>, che sono delle cartelle che contengono il codice e la sua storia. Un repository può essere solo locale (sulla macchina su cui stiamo lavorando) oppure avere anche una copia remota (</a:t>
            </a:r>
            <a:r>
              <a:rPr lang="it-IT" sz="1800" i="1"/>
              <a:t>remote</a:t>
            </a:r>
            <a:r>
              <a:rPr lang="it-IT" sz="1800"/>
              <a:t>) su un server (come, ad esempio, GitHub). </a:t>
            </a:r>
          </a:p>
        </p:txBody>
      </p:sp>
      <p:pic>
        <p:nvPicPr>
          <p:cNvPr id="5" name="Picture 4">
            <a:extLst>
              <a:ext uri="{FF2B5EF4-FFF2-40B4-BE49-F238E27FC236}">
                <a16:creationId xmlns:a16="http://schemas.microsoft.com/office/drawing/2014/main" id="{C186864B-B90F-C6BC-102A-3E16B6681421}"/>
              </a:ext>
            </a:extLst>
          </p:cNvPr>
          <p:cNvPicPr>
            <a:picLocks noChangeAspect="1"/>
          </p:cNvPicPr>
          <p:nvPr/>
        </p:nvPicPr>
        <p:blipFill>
          <a:blip r:embed="rId3"/>
          <a:stretch>
            <a:fillRect/>
          </a:stretch>
        </p:blipFill>
        <p:spPr>
          <a:xfrm>
            <a:off x="6372808" y="1157770"/>
            <a:ext cx="4863012" cy="4536017"/>
          </a:xfrm>
          <a:prstGeom prst="rect">
            <a:avLst/>
          </a:prstGeom>
        </p:spPr>
      </p:pic>
    </p:spTree>
    <p:extLst>
      <p:ext uri="{BB962C8B-B14F-4D97-AF65-F5344CB8AC3E}">
        <p14:creationId xmlns:p14="http://schemas.microsoft.com/office/powerpoint/2010/main" val="206682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a:solidFill>
                  <a:schemeClr val="bg1"/>
                </a:solidFill>
              </a:rPr>
              <a:t>Git - </a:t>
            </a:r>
            <a:r>
              <a:rPr lang="en-AU" err="1">
                <a:solidFill>
                  <a:schemeClr val="bg1"/>
                </a:solidFill>
              </a:rPr>
              <a:t>Introduzione</a:t>
            </a:r>
            <a:endParaRPr lang="en-AU">
              <a:solidFill>
                <a:schemeClr val="bg1"/>
              </a:solidFill>
            </a:endParaRPr>
          </a:p>
        </p:txBody>
      </p:sp>
      <p:sp>
        <p:nvSpPr>
          <p:cNvPr id="6" name="TextBox 5">
            <a:extLst>
              <a:ext uri="{FF2B5EF4-FFF2-40B4-BE49-F238E27FC236}">
                <a16:creationId xmlns:a16="http://schemas.microsoft.com/office/drawing/2014/main" id="{73CFB9E9-2F46-FEF7-1AD7-823B7F9A0B50}"/>
              </a:ext>
            </a:extLst>
          </p:cNvPr>
          <p:cNvSpPr txBox="1"/>
          <p:nvPr/>
        </p:nvSpPr>
        <p:spPr>
          <a:xfrm>
            <a:off x="978685" y="1859339"/>
            <a:ext cx="10234629" cy="3139321"/>
          </a:xfrm>
          <a:prstGeom prst="rect">
            <a:avLst/>
          </a:prstGeom>
          <a:noFill/>
        </p:spPr>
        <p:txBody>
          <a:bodyPr wrap="square">
            <a:spAutoFit/>
          </a:bodyPr>
          <a:lstStyle/>
          <a:p>
            <a:r>
              <a:rPr lang="en-GB" b="0" i="0" u="none" strike="noStrike" dirty="0" err="1">
                <a:solidFill>
                  <a:srgbClr val="374151"/>
                </a:solidFill>
                <a:effectLst/>
                <a:latin typeface="Söhne"/>
              </a:rPr>
              <a:t>Quando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hai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appena</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installato</a:t>
            </a:r>
            <a:r>
              <a:rPr lang="en-GB" b="0" i="0" u="none" strike="noStrike" dirty="0">
                <a:solidFill>
                  <a:srgbClr val="374151"/>
                </a:solidFill>
                <a:effectLst/>
                <a:latin typeface="Söhne"/>
              </a:rPr>
              <a:t> Git </a:t>
            </a:r>
            <a:r>
              <a:rPr lang="en-GB" b="0" i="0" u="none" strike="noStrike" dirty="0" err="1">
                <a:solidFill>
                  <a:srgbClr val="374151"/>
                </a:solidFill>
                <a:effectLst/>
                <a:latin typeface="Söhne"/>
              </a:rPr>
              <a:t>sul</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tuo</a:t>
            </a:r>
            <a:r>
              <a:rPr lang="en-GB" b="0" i="0" u="none" strike="noStrike" dirty="0">
                <a:solidFill>
                  <a:srgbClr val="374151"/>
                </a:solidFill>
                <a:effectLst/>
                <a:latin typeface="Söhne"/>
              </a:rPr>
              <a:t> computer, ci </a:t>
            </a:r>
            <a:r>
              <a:rPr lang="en-GB" b="0" i="0" u="none" strike="noStrike" dirty="0" err="1">
                <a:solidFill>
                  <a:srgbClr val="374151"/>
                </a:solidFill>
                <a:effectLst/>
                <a:latin typeface="Söhne"/>
              </a:rPr>
              <a:t>sono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diversi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passi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iniziali</a:t>
            </a:r>
            <a:r>
              <a:rPr lang="en-GB" b="0" i="0" u="none" strike="noStrike" dirty="0">
                <a:solidFill>
                  <a:srgbClr val="374151"/>
                </a:solidFill>
                <a:effectLst/>
                <a:latin typeface="Söhne"/>
              </a:rPr>
              <a:t> da </a:t>
            </a:r>
            <a:r>
              <a:rPr lang="en-GB" b="0" i="0" u="none" strike="noStrike" dirty="0" err="1">
                <a:solidFill>
                  <a:srgbClr val="374151"/>
                </a:solidFill>
                <a:effectLst/>
                <a:latin typeface="Söhne"/>
              </a:rPr>
              <a:t>considerare</a:t>
            </a:r>
            <a:r>
              <a:rPr lang="en-GB" b="0" i="0" u="none" strike="noStrike" dirty="0">
                <a:solidFill>
                  <a:srgbClr val="374151"/>
                </a:solidFill>
                <a:effectLst/>
                <a:latin typeface="Söhne"/>
              </a:rPr>
              <a:t>. Ecco </a:t>
            </a:r>
            <a:r>
              <a:rPr lang="en-GB" b="0" i="0" u="none" strike="noStrike" dirty="0" err="1">
                <a:solidFill>
                  <a:srgbClr val="374151"/>
                </a:solidFill>
                <a:effectLst/>
                <a:latin typeface="Söhne"/>
              </a:rPr>
              <a:t>una</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guida</a:t>
            </a:r>
            <a:r>
              <a:rPr lang="en-GB" b="0" i="0" u="none" strike="noStrike" dirty="0">
                <a:solidFill>
                  <a:srgbClr val="374151"/>
                </a:solidFill>
                <a:effectLst/>
                <a:latin typeface="Söhne"/>
              </a:rPr>
              <a:t> per </a:t>
            </a:r>
            <a:r>
              <a:rPr lang="en-GB" b="0" i="0" u="none" strike="noStrike" dirty="0" err="1">
                <a:solidFill>
                  <a:srgbClr val="374151"/>
                </a:solidFill>
                <a:effectLst/>
                <a:latin typeface="Söhne"/>
              </a:rPr>
              <a:t>iniziare</a:t>
            </a:r>
            <a:r>
              <a:rPr lang="en-GB" b="0" i="0" u="none" strike="noStrike" dirty="0">
                <a:solidFill>
                  <a:srgbClr val="374151"/>
                </a:solidFill>
                <a:effectLst/>
                <a:latin typeface="Söhne"/>
              </a:rPr>
              <a:t>:</a:t>
            </a:r>
          </a:p>
          <a:p>
            <a:endParaRPr lang="en-GB" dirty="0">
              <a:solidFill>
                <a:srgbClr val="374151"/>
              </a:solidFill>
              <a:latin typeface="Söhne"/>
            </a:endParaRPr>
          </a:p>
          <a:p>
            <a:pPr marL="342900" indent="-342900">
              <a:buFont typeface="+mj-lt"/>
              <a:buAutoNum type="arabicPeriod"/>
            </a:pPr>
            <a:r>
              <a:rPr lang="en-GB" b="1" i="0" u="none" strike="noStrike" dirty="0" err="1">
                <a:effectLst/>
                <a:latin typeface="Söhne"/>
              </a:rPr>
              <a:t>Verifica</a:t>
            </a:r>
            <a:r>
              <a:rPr lang="en-GB" b="1" i="0" u="none" strike="noStrike" dirty="0">
                <a:effectLst/>
                <a:latin typeface="Söhne"/>
              </a:rPr>
              <a:t> </a:t>
            </a:r>
            <a:r>
              <a:rPr lang="en-GB" b="1" i="0" u="none" strike="noStrike" dirty="0" err="1">
                <a:effectLst/>
                <a:latin typeface="Söhne"/>
              </a:rPr>
              <a:t>l'installazione</a:t>
            </a:r>
            <a:r>
              <a:rPr lang="en-GB" b="0" i="0" u="none" strike="noStrike" dirty="0">
                <a:solidFill>
                  <a:srgbClr val="374151"/>
                </a:solidFill>
                <a:effectLst/>
                <a:latin typeface="Söhne"/>
              </a:rPr>
              <a:t>: </a:t>
            </a:r>
          </a:p>
          <a:p>
            <a:pPr marL="800100" lvl="1" indent="-342900">
              <a:buFont typeface="Arial" panose="020B0604020202020204" pitchFamily="34" charset="0"/>
              <a:buChar char="•"/>
            </a:pPr>
            <a:r>
              <a:rPr lang="en-GB" b="0" i="0" u="none" strike="noStrike" dirty="0" err="1">
                <a:solidFill>
                  <a:srgbClr val="374151"/>
                </a:solidFill>
                <a:effectLst/>
                <a:latin typeface="Söhne"/>
              </a:rPr>
              <a:t>Assicurati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che</a:t>
            </a:r>
            <a:r>
              <a:rPr lang="en-GB" b="0" i="0" u="none" strike="noStrike" dirty="0">
                <a:solidFill>
                  <a:srgbClr val="374151"/>
                </a:solidFill>
                <a:effectLst/>
                <a:latin typeface="Söhne"/>
              </a:rPr>
              <a:t> Git </a:t>
            </a:r>
            <a:r>
              <a:rPr lang="en-GB" b="0" i="0" u="none" strike="noStrike" dirty="0" err="1">
                <a:solidFill>
                  <a:srgbClr val="374151"/>
                </a:solidFill>
                <a:effectLst/>
                <a:latin typeface="Söhne"/>
              </a:rPr>
              <a:t>sia</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stato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installato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correttamente</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eseguendo</a:t>
            </a:r>
            <a:r>
              <a:rPr lang="en-GB" b="0" i="0" u="none" strike="noStrike" dirty="0">
                <a:solidFill>
                  <a:srgbClr val="374151"/>
                </a:solidFill>
                <a:effectLst/>
                <a:latin typeface="Söhne"/>
              </a:rPr>
              <a:t>:</a:t>
            </a:r>
          </a:p>
          <a:p>
            <a:pPr marL="1257300" lvl="2" indent="-342900">
              <a:buFont typeface="Arial" panose="020B0604020202020204" pitchFamily="34" charset="0"/>
              <a:buChar char="•"/>
            </a:pPr>
            <a:r>
              <a:rPr lang="it-IT" dirty="0" err="1"/>
              <a:t>git</a:t>
            </a:r>
            <a:r>
              <a:rPr lang="it-IT" dirty="0"/>
              <a:t> --</a:t>
            </a:r>
            <a:r>
              <a:rPr lang="it-IT" dirty="0" err="1"/>
              <a:t>version</a:t>
            </a:r>
            <a:endParaRPr lang="it-IT" dirty="0"/>
          </a:p>
          <a:p>
            <a:pPr marL="342900" indent="-342900">
              <a:buFont typeface="+mj-lt"/>
              <a:buAutoNum type="arabicPeriod"/>
            </a:pPr>
            <a:r>
              <a:rPr lang="en-GB" b="1" i="0" u="none" strike="noStrike" dirty="0" err="1">
                <a:effectLst/>
                <a:latin typeface="Söhne"/>
              </a:rPr>
              <a:t>Configura</a:t>
            </a:r>
            <a:r>
              <a:rPr lang="en-GB" b="1" i="0" u="none" strike="noStrike" dirty="0">
                <a:effectLst/>
                <a:latin typeface="Söhne"/>
              </a:rPr>
              <a:t> la </a:t>
            </a:r>
            <a:r>
              <a:rPr lang="en-GB" b="1" i="0" u="none" strike="noStrike" dirty="0" err="1">
                <a:effectLst/>
                <a:latin typeface="Söhne"/>
              </a:rPr>
              <a:t>tua</a:t>
            </a:r>
            <a:r>
              <a:rPr lang="en-GB" b="1" i="0" u="none" strike="noStrike" dirty="0">
                <a:effectLst/>
                <a:latin typeface="Söhne"/>
              </a:rPr>
              <a:t> </a:t>
            </a:r>
            <a:r>
              <a:rPr lang="en-GB" b="1" i="0" u="none" strike="noStrike" dirty="0" err="1">
                <a:effectLst/>
                <a:latin typeface="Söhne"/>
              </a:rPr>
              <a:t>identità</a:t>
            </a:r>
            <a:r>
              <a:rPr lang="en-GB" b="0" i="0" u="none" strike="noStrike" dirty="0">
                <a:solidFill>
                  <a:srgbClr val="374151"/>
                </a:solidFill>
                <a:effectLst/>
                <a:latin typeface="Söhne"/>
              </a:rPr>
              <a:t>: </a:t>
            </a:r>
          </a:p>
          <a:p>
            <a:pPr marL="800100" lvl="1" indent="-342900">
              <a:buFont typeface="Arial" panose="020B0604020202020204" pitchFamily="34" charset="0"/>
              <a:buChar char="•"/>
            </a:pPr>
            <a:r>
              <a:rPr lang="en-GB" b="0" i="0" u="none" strike="noStrike" dirty="0" err="1">
                <a:solidFill>
                  <a:srgbClr val="374151"/>
                </a:solidFill>
                <a:effectLst/>
                <a:latin typeface="Söhne"/>
              </a:rPr>
              <a:t>È</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importante</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associare</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tuoi</a:t>
            </a:r>
            <a:r>
              <a:rPr lang="en-GB" b="0" i="0" u="none" strike="noStrike" dirty="0">
                <a:solidFill>
                  <a:srgbClr val="374151"/>
                </a:solidFill>
                <a:effectLst/>
                <a:latin typeface="Söhne"/>
              </a:rPr>
              <a:t> commit con la </a:t>
            </a:r>
            <a:r>
              <a:rPr lang="en-GB" b="0" i="0" u="none" strike="noStrike" dirty="0" err="1">
                <a:solidFill>
                  <a:srgbClr val="374151"/>
                </a:solidFill>
                <a:effectLst/>
                <a:latin typeface="Söhne"/>
              </a:rPr>
              <a:t>tua</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identità</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Imposta</a:t>
            </a:r>
            <a:r>
              <a:rPr lang="en-GB" b="0" i="0" u="none" strike="noStrike" dirty="0">
                <a:solidFill>
                  <a:srgbClr val="374151"/>
                </a:solidFill>
                <a:effectLst/>
                <a:latin typeface="Söhne"/>
              </a:rPr>
              <a:t> il </a:t>
            </a:r>
            <a:r>
              <a:rPr lang="en-GB" b="0" i="0" u="none" strike="noStrike" dirty="0" err="1">
                <a:solidFill>
                  <a:srgbClr val="374151"/>
                </a:solidFill>
                <a:effectLst/>
                <a:latin typeface="Söhne"/>
              </a:rPr>
              <a:t>tuo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nome</a:t>
            </a:r>
            <a:r>
              <a:rPr lang="en-GB" b="0" i="0" u="none" strike="noStrike" dirty="0">
                <a:solidFill>
                  <a:srgbClr val="374151"/>
                </a:solidFill>
                <a:effectLst/>
                <a:latin typeface="Söhne"/>
              </a:rPr>
              <a:t> e </a:t>
            </a:r>
            <a:r>
              <a:rPr lang="en-GB" b="0" i="0" u="none" strike="noStrike" dirty="0" err="1">
                <a:solidFill>
                  <a:srgbClr val="374151"/>
                </a:solidFill>
                <a:effectLst/>
                <a:latin typeface="Söhne"/>
              </a:rPr>
              <a:t>l'indirizzo</a:t>
            </a:r>
            <a:r>
              <a:rPr lang="en-GB" b="0" i="0" u="none" strike="noStrike" dirty="0">
                <a:solidFill>
                  <a:srgbClr val="374151"/>
                </a:solidFill>
                <a:effectLst/>
                <a:latin typeface="Söhne"/>
              </a:rPr>
              <a:t> email </a:t>
            </a:r>
            <a:r>
              <a:rPr lang="en-GB" b="0" i="0" u="none" strike="noStrike" dirty="0" err="1">
                <a:solidFill>
                  <a:srgbClr val="374151"/>
                </a:solidFill>
                <a:effectLst/>
                <a:latin typeface="Söhne"/>
              </a:rPr>
              <a:t>che</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verranno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utilizzati</a:t>
            </a:r>
            <a:r>
              <a:rPr lang="en-GB" b="0" i="0" u="none" strike="noStrike" dirty="0">
                <a:solidFill>
                  <a:srgbClr val="374151"/>
                </a:solidFill>
                <a:effectLst/>
                <a:latin typeface="Söhne"/>
              </a:rPr>
              <a:t> per tutti </a:t>
            </a:r>
            <a:r>
              <a:rPr lang="en-GB" b="0" i="0" u="none" strike="noStrike" dirty="0" err="1">
                <a:solidFill>
                  <a:srgbClr val="374151"/>
                </a:solidFill>
                <a:effectLst/>
                <a:latin typeface="Söhne"/>
              </a:rPr>
              <a:t>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tuoi</a:t>
            </a:r>
            <a:r>
              <a:rPr lang="en-GB" b="0" i="0" u="none" strike="noStrike" dirty="0">
                <a:solidFill>
                  <a:srgbClr val="374151"/>
                </a:solidFill>
                <a:effectLst/>
                <a:latin typeface="Söhne"/>
              </a:rPr>
              <a:t> commit:</a:t>
            </a:r>
          </a:p>
          <a:p>
            <a:pPr marL="1257300" lvl="2" indent="-342900">
              <a:buFont typeface="Arial" panose="020B0604020202020204" pitchFamily="34" charset="0"/>
              <a:buChar char="•"/>
            </a:pPr>
            <a:r>
              <a:rPr lang="it-IT" dirty="0" err="1"/>
              <a:t>git</a:t>
            </a:r>
            <a:r>
              <a:rPr lang="it-IT" dirty="0"/>
              <a:t> </a:t>
            </a:r>
            <a:r>
              <a:rPr lang="it-IT" dirty="0" err="1"/>
              <a:t>config</a:t>
            </a:r>
            <a:r>
              <a:rPr lang="it-IT" dirty="0"/>
              <a:t> --global </a:t>
            </a:r>
            <a:r>
              <a:rPr lang="it-IT" dirty="0" err="1"/>
              <a:t>user.name</a:t>
            </a:r>
            <a:r>
              <a:rPr lang="it-IT" dirty="0"/>
              <a:t> "Il Tuo Nome"</a:t>
            </a:r>
          </a:p>
          <a:p>
            <a:pPr marL="1257300" lvl="2" indent="-342900">
              <a:buFont typeface="Arial" panose="020B0604020202020204" pitchFamily="34" charset="0"/>
              <a:buChar char="•"/>
            </a:pPr>
            <a:r>
              <a:rPr lang="it-IT" dirty="0" err="1"/>
              <a:t>git</a:t>
            </a:r>
            <a:r>
              <a:rPr lang="it-IT" dirty="0"/>
              <a:t> </a:t>
            </a:r>
            <a:r>
              <a:rPr lang="it-IT" dirty="0" err="1"/>
              <a:t>config</a:t>
            </a:r>
            <a:r>
              <a:rPr lang="it-IT" dirty="0"/>
              <a:t> --global </a:t>
            </a:r>
            <a:r>
              <a:rPr lang="it-IT" dirty="0" err="1"/>
              <a:t>user.email</a:t>
            </a:r>
            <a:r>
              <a:rPr lang="it-IT" dirty="0"/>
              <a:t> "</a:t>
            </a:r>
            <a:r>
              <a:rPr lang="it-IT" dirty="0" err="1"/>
              <a:t>latuaemail@example.com</a:t>
            </a:r>
            <a:r>
              <a:rPr lang="it-IT" dirty="0"/>
              <a:t>"</a:t>
            </a:r>
          </a:p>
        </p:txBody>
      </p:sp>
    </p:spTree>
    <p:extLst>
      <p:ext uri="{BB962C8B-B14F-4D97-AF65-F5344CB8AC3E}">
        <p14:creationId xmlns:p14="http://schemas.microsoft.com/office/powerpoint/2010/main" val="3957263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22B7-D97C-85CC-3E53-664977418024}"/>
              </a:ext>
            </a:extLst>
          </p:cNvPr>
          <p:cNvSpPr>
            <a:spLocks noGrp="1"/>
          </p:cNvSpPr>
          <p:nvPr>
            <p:ph type="title"/>
          </p:nvPr>
        </p:nvSpPr>
        <p:spPr>
          <a:xfrm>
            <a:off x="978685" y="160513"/>
            <a:ext cx="10234629" cy="547301"/>
          </a:xfrm>
        </p:spPr>
        <p:txBody>
          <a:bodyPr/>
          <a:lstStyle/>
          <a:p>
            <a:r>
              <a:rPr lang="en-AU">
                <a:solidFill>
                  <a:schemeClr val="bg1"/>
                </a:solidFill>
              </a:rPr>
              <a:t>Git – CLI Cheat Sheet</a:t>
            </a:r>
          </a:p>
        </p:txBody>
      </p:sp>
      <p:graphicFrame>
        <p:nvGraphicFramePr>
          <p:cNvPr id="4" name="Table 4">
            <a:extLst>
              <a:ext uri="{FF2B5EF4-FFF2-40B4-BE49-F238E27FC236}">
                <a16:creationId xmlns:a16="http://schemas.microsoft.com/office/drawing/2014/main" id="{83014846-E469-59B0-ED61-CCF5775B8554}"/>
              </a:ext>
            </a:extLst>
          </p:cNvPr>
          <p:cNvGraphicFramePr>
            <a:graphicFrameLocks noGrp="1"/>
          </p:cNvGraphicFramePr>
          <p:nvPr>
            <p:extLst>
              <p:ext uri="{D42A27DB-BD31-4B8C-83A1-F6EECF244321}">
                <p14:modId xmlns:p14="http://schemas.microsoft.com/office/powerpoint/2010/main" val="1744592648"/>
              </p:ext>
            </p:extLst>
          </p:nvPr>
        </p:nvGraphicFramePr>
        <p:xfrm>
          <a:off x="509954" y="974643"/>
          <a:ext cx="10703360" cy="4511040"/>
        </p:xfrm>
        <a:graphic>
          <a:graphicData uri="http://schemas.openxmlformats.org/drawingml/2006/table">
            <a:tbl>
              <a:tblPr firstRow="1" bandRow="1">
                <a:tableStyleId>{5C22544A-7EE6-4342-B048-85BDC9FD1C3A}</a:tableStyleId>
              </a:tblPr>
              <a:tblGrid>
                <a:gridCol w="2634462">
                  <a:extLst>
                    <a:ext uri="{9D8B030D-6E8A-4147-A177-3AD203B41FA5}">
                      <a16:colId xmlns:a16="http://schemas.microsoft.com/office/drawing/2014/main" val="3855857082"/>
                    </a:ext>
                  </a:extLst>
                </a:gridCol>
                <a:gridCol w="8068898">
                  <a:extLst>
                    <a:ext uri="{9D8B030D-6E8A-4147-A177-3AD203B41FA5}">
                      <a16:colId xmlns:a16="http://schemas.microsoft.com/office/drawing/2014/main" val="1252855362"/>
                    </a:ext>
                  </a:extLst>
                </a:gridCol>
              </a:tblGrid>
              <a:tr h="370840">
                <a:tc>
                  <a:txBody>
                    <a:bodyPr/>
                    <a:lstStyle/>
                    <a:p>
                      <a:r>
                        <a:rPr lang="en-AU" sz="1200" err="1">
                          <a:solidFill>
                            <a:schemeClr val="tx1"/>
                          </a:solidFill>
                        </a:rPr>
                        <a:t>Comando</a:t>
                      </a:r>
                      <a:endParaRPr lang="en-AU" sz="12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200" err="1">
                          <a:solidFill>
                            <a:schemeClr val="tx1"/>
                          </a:solidFill>
                        </a:rPr>
                        <a:t>Descrizione</a:t>
                      </a:r>
                      <a:endParaRPr lang="en-AU" sz="12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3268837"/>
                  </a:ext>
                </a:extLst>
              </a:tr>
              <a:tr h="370840">
                <a:tc>
                  <a:txBody>
                    <a:bodyPr/>
                    <a:lstStyle/>
                    <a:p>
                      <a:r>
                        <a:rPr lang="en-AU" sz="1200"/>
                        <a:t>git </a:t>
                      </a:r>
                      <a:r>
                        <a:rPr lang="en-AU" sz="1200" err="1"/>
                        <a:t>init</a:t>
                      </a:r>
                      <a:r>
                        <a:rPr lang="en-AU" sz="1200"/>
                        <a:t> [directory]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it-IT" sz="1200"/>
                        <a:t>crea un nuovo repository locale nella cartella specificata. Se non viene specificata alcuna cartella, usa la cartella corrente.</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02858297"/>
                  </a:ext>
                </a:extLst>
              </a:tr>
              <a:tr h="370840">
                <a:tc>
                  <a:txBody>
                    <a:bodyPr/>
                    <a:lstStyle/>
                    <a:p>
                      <a:r>
                        <a:rPr lang="en-AU" sz="1200"/>
                        <a:t>git clone &lt;repository&gt; [directory]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it-IT" sz="1200"/>
                        <a:t>copia un repository remoto esistente sul tuo computer nella cartella specificata. Se non viene specificata alcuna cartella, usa il nome del repository remoto.</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06583842"/>
                  </a:ext>
                </a:extLst>
              </a:tr>
              <a:tr h="370840">
                <a:tc>
                  <a:txBody>
                    <a:bodyPr/>
                    <a:lstStyle/>
                    <a:p>
                      <a:r>
                        <a:rPr lang="en-AU" sz="1200"/>
                        <a:t>git status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it-IT" sz="1200"/>
                        <a:t>mostra lo stato del tuo repository locale, indicando quali file sono stati modificati, aggiunti o cancellati.</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51808010"/>
                  </a:ext>
                </a:extLst>
              </a:tr>
              <a:tr h="370840">
                <a:tc>
                  <a:txBody>
                    <a:bodyPr/>
                    <a:lstStyle/>
                    <a:p>
                      <a:r>
                        <a:rPr lang="en-AU" sz="1200"/>
                        <a:t>git add {filename_1} … {</a:t>
                      </a:r>
                      <a:r>
                        <a:rPr lang="en-AU" sz="1200" err="1"/>
                        <a:t>filename_N</a:t>
                      </a:r>
                      <a:r>
                        <a:rPr lang="en-AU" sz="1200"/>
                        <a: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it-IT" sz="1200"/>
                        <a:t>aggiunge i file selezionati all'area di staging (index), che è la zona dove si preparano i file per il commit.</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38865271"/>
                  </a:ext>
                </a:extLst>
              </a:tr>
              <a:tr h="370840">
                <a:tc>
                  <a:txBody>
                    <a:bodyPr/>
                    <a:lstStyle/>
                    <a:p>
                      <a:r>
                        <a:rPr lang="en-AU" sz="1200"/>
                        <a:t>git commit –m &lt;message&gt;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it-IT" sz="1200"/>
                        <a:t>crea una snapshot del tuo progetto a un certo punto, con un messaggio descrittivo. L'opzione `-m` serve per specificare il messaggio direttamente da riga di comando.</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811196"/>
                  </a:ext>
                </a:extLst>
              </a:tr>
              <a:tr h="370840">
                <a:tc>
                  <a:txBody>
                    <a:bodyPr/>
                    <a:lstStyle/>
                    <a:p>
                      <a:r>
                        <a:rPr lang="en-AU" sz="1200"/>
                        <a:t>git push &lt;remote&gt; &lt;branch&gt;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it-IT" sz="1200"/>
                        <a:t>invia le tue modifiche dal repository locale al repository remoto. L'argomento `&lt;remote&gt;` indica il nome del repository remoto (di solito </a:t>
                      </a:r>
                      <a:r>
                        <a:rPr lang="it-IT" sz="1200" i="1" err="1"/>
                        <a:t>origin</a:t>
                      </a:r>
                      <a:r>
                        <a:rPr lang="it-IT" sz="1200"/>
                        <a:t>) e l'argomento </a:t>
                      </a:r>
                      <a:r>
                        <a:rPr lang="it-IT" sz="1200" i="1"/>
                        <a:t>&lt;</a:t>
                      </a:r>
                      <a:r>
                        <a:rPr lang="it-IT" sz="1200" i="1" err="1"/>
                        <a:t>branch</a:t>
                      </a:r>
                      <a:r>
                        <a:rPr lang="it-IT" sz="1200" i="1"/>
                        <a:t>&gt;</a:t>
                      </a:r>
                      <a:r>
                        <a:rPr lang="it-IT" sz="1200"/>
                        <a:t>  indica il nome del </a:t>
                      </a:r>
                      <a:r>
                        <a:rPr lang="it-IT" sz="1200" err="1"/>
                        <a:t>branch</a:t>
                      </a:r>
                      <a:r>
                        <a:rPr lang="it-IT" sz="1200"/>
                        <a:t> da inviare.</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3350610"/>
                  </a:ext>
                </a:extLst>
              </a:tr>
              <a:tr h="370840">
                <a:tc>
                  <a:txBody>
                    <a:bodyPr/>
                    <a:lstStyle/>
                    <a:p>
                      <a:r>
                        <a:rPr lang="en-AU" sz="1200"/>
                        <a:t>git pull &lt;remote&gt; &lt;branch&gt;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it-IT" sz="1200"/>
                        <a:t>riceve le modifiche dal repository remoto e le integra nel repository locale. Gli argomenti sono gli stessi del comando </a:t>
                      </a:r>
                      <a:r>
                        <a:rPr lang="it-IT" sz="1200" i="1" err="1"/>
                        <a:t>git</a:t>
                      </a:r>
                      <a:r>
                        <a:rPr lang="it-IT" sz="1200" i="1"/>
                        <a:t> </a:t>
                      </a:r>
                      <a:r>
                        <a:rPr lang="it-IT" sz="1200" i="1" err="1"/>
                        <a:t>push</a:t>
                      </a:r>
                      <a:r>
                        <a:rPr lang="it-IT" sz="1200"/>
                        <a:t>.</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84290025"/>
                  </a:ext>
                </a:extLst>
              </a:tr>
              <a:tr h="370840">
                <a:tc>
                  <a:txBody>
                    <a:bodyPr/>
                    <a:lstStyle/>
                    <a:p>
                      <a:r>
                        <a:rPr lang="en-AU" sz="1200"/>
                        <a:t>git branch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it-IT" sz="1200"/>
                        <a:t>crea o elenca i </a:t>
                      </a:r>
                      <a:r>
                        <a:rPr lang="it-IT" sz="1200" err="1"/>
                        <a:t>branch</a:t>
                      </a:r>
                      <a:r>
                        <a:rPr lang="it-IT" sz="1200"/>
                        <a:t> del tuo progetto, che sono delle versioni alternative del codice. Se viene specificato un nome, crea un nuovo </a:t>
                      </a:r>
                      <a:r>
                        <a:rPr lang="it-IT" sz="1200" err="1"/>
                        <a:t>branch</a:t>
                      </a:r>
                      <a:r>
                        <a:rPr lang="it-IT" sz="1200"/>
                        <a:t> con quel nome. Se non viene specificato alcun nome, elenca i </a:t>
                      </a:r>
                      <a:r>
                        <a:rPr lang="it-IT" sz="1200" err="1"/>
                        <a:t>branch</a:t>
                      </a:r>
                      <a:r>
                        <a:rPr lang="it-IT" sz="1200"/>
                        <a:t> esistenti.</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492308"/>
                  </a:ext>
                </a:extLst>
              </a:tr>
              <a:tr h="370840">
                <a:tc>
                  <a:txBody>
                    <a:bodyPr/>
                    <a:lstStyle/>
                    <a:p>
                      <a:r>
                        <a:rPr lang="en-AU" sz="1200"/>
                        <a:t>git checkout &lt;name&gt;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it-IT" sz="1200"/>
                        <a:t>cambia il </a:t>
                      </a:r>
                      <a:r>
                        <a:rPr lang="it-IT" sz="1200" err="1"/>
                        <a:t>branch</a:t>
                      </a:r>
                      <a:r>
                        <a:rPr lang="it-IT" sz="1200"/>
                        <a:t> attivo, spostandosi tra le diverse versioni del codice. L'argomento </a:t>
                      </a:r>
                      <a:r>
                        <a:rPr lang="it-IT" sz="1200" i="1"/>
                        <a:t>&lt;name&gt;</a:t>
                      </a:r>
                      <a:r>
                        <a:rPr lang="it-IT" sz="1200"/>
                        <a:t> indica il nome del </a:t>
                      </a:r>
                      <a:r>
                        <a:rPr lang="it-IT" sz="1200" err="1"/>
                        <a:t>branch</a:t>
                      </a:r>
                      <a:r>
                        <a:rPr lang="it-IT" sz="1200"/>
                        <a:t> da attivare.</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209033"/>
                  </a:ext>
                </a:extLst>
              </a:tr>
              <a:tr h="370840">
                <a:tc>
                  <a:txBody>
                    <a:bodyPr/>
                    <a:lstStyle/>
                    <a:p>
                      <a:r>
                        <a:rPr lang="en-AU" sz="1200"/>
                        <a:t>git merge &lt;name&gt;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it-IT" sz="1200"/>
                        <a:t>unisce due </a:t>
                      </a:r>
                      <a:r>
                        <a:rPr lang="it-IT" sz="1200" err="1"/>
                        <a:t>branch</a:t>
                      </a:r>
                      <a:r>
                        <a:rPr lang="it-IT" sz="1200"/>
                        <a:t>, combinando le loro modifiche. L'argomento </a:t>
                      </a:r>
                      <a:r>
                        <a:rPr lang="it-IT" sz="1200" i="1"/>
                        <a:t>&lt;name&gt;</a:t>
                      </a:r>
                      <a:r>
                        <a:rPr lang="it-IT" sz="1200"/>
                        <a:t> indica il nome del </a:t>
                      </a:r>
                      <a:r>
                        <a:rPr lang="it-IT" sz="1200" err="1"/>
                        <a:t>branch</a:t>
                      </a:r>
                      <a:r>
                        <a:rPr lang="it-IT" sz="1200"/>
                        <a:t> da unire al </a:t>
                      </a:r>
                      <a:r>
                        <a:rPr lang="it-IT" sz="1200" err="1"/>
                        <a:t>branch</a:t>
                      </a:r>
                      <a:r>
                        <a:rPr lang="it-IT" sz="1200"/>
                        <a:t> attivo.</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4715110"/>
                  </a:ext>
                </a:extLst>
              </a:tr>
            </a:tbl>
          </a:graphicData>
        </a:graphic>
      </p:graphicFrame>
      <p:sp>
        <p:nvSpPr>
          <p:cNvPr id="5" name="TextBox 4">
            <a:extLst>
              <a:ext uri="{FF2B5EF4-FFF2-40B4-BE49-F238E27FC236}">
                <a16:creationId xmlns:a16="http://schemas.microsoft.com/office/drawing/2014/main" id="{84E521A8-328D-ABAD-C1DE-68AB256189D0}"/>
              </a:ext>
            </a:extLst>
          </p:cNvPr>
          <p:cNvSpPr txBox="1"/>
          <p:nvPr/>
        </p:nvSpPr>
        <p:spPr>
          <a:xfrm>
            <a:off x="978685" y="5583275"/>
            <a:ext cx="6841114" cy="261610"/>
          </a:xfrm>
          <a:prstGeom prst="rect">
            <a:avLst/>
          </a:prstGeom>
          <a:noFill/>
        </p:spPr>
        <p:txBody>
          <a:bodyPr wrap="square">
            <a:spAutoFit/>
          </a:bodyPr>
          <a:lstStyle/>
          <a:p>
            <a:r>
              <a:rPr lang="en-AU" sz="1100" i="1" err="1"/>
              <a:t>Documentazione</a:t>
            </a:r>
            <a:r>
              <a:rPr lang="en-AU" sz="1100" i="1"/>
              <a:t>: </a:t>
            </a:r>
            <a:r>
              <a:rPr lang="en-AU" sz="1100" i="1">
                <a:hlinkClick r:id="rId3"/>
              </a:rPr>
              <a:t>https://git-scm.com/doc</a:t>
            </a:r>
            <a:r>
              <a:rPr lang="en-AU" sz="1100" i="1"/>
              <a:t> </a:t>
            </a:r>
          </a:p>
        </p:txBody>
      </p:sp>
    </p:spTree>
    <p:extLst>
      <p:ext uri="{BB962C8B-B14F-4D97-AF65-F5344CB8AC3E}">
        <p14:creationId xmlns:p14="http://schemas.microsoft.com/office/powerpoint/2010/main" val="4291315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a:solidFill>
                  <a:schemeClr val="bg1"/>
                </a:solidFill>
              </a:rPr>
              <a:t>Git &amp; Github</a:t>
            </a:r>
          </a:p>
        </p:txBody>
      </p:sp>
      <p:sp>
        <p:nvSpPr>
          <p:cNvPr id="3" name="Text Placeholder 20">
            <a:extLst>
              <a:ext uri="{FF2B5EF4-FFF2-40B4-BE49-F238E27FC236}">
                <a16:creationId xmlns:a16="http://schemas.microsoft.com/office/drawing/2014/main" id="{6DA2A302-1518-FB7B-D858-6D52AB708314}"/>
              </a:ext>
            </a:extLst>
          </p:cNvPr>
          <p:cNvSpPr txBox="1">
            <a:spLocks/>
          </p:cNvSpPr>
          <p:nvPr/>
        </p:nvSpPr>
        <p:spPr>
          <a:xfrm>
            <a:off x="1558278" y="1232334"/>
            <a:ext cx="9075444" cy="1081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b="0" i="0" u="none" strike="noStrike">
                <a:solidFill>
                  <a:srgbClr val="374151"/>
                </a:solidFill>
                <a:effectLst/>
                <a:latin typeface="Calibri" panose="020F0502020204030204" pitchFamily="34" charset="0"/>
                <a:cs typeface="Calibri" panose="020F0502020204030204" pitchFamily="34" charset="0"/>
              </a:rPr>
              <a:t>GitHub </a:t>
            </a:r>
            <a:r>
              <a:rPr lang="en-GB" sz="1800" b="0" i="0" u="none" strike="noStrike" err="1">
                <a:solidFill>
                  <a:srgbClr val="374151"/>
                </a:solidFill>
                <a:effectLst/>
                <a:latin typeface="Calibri" panose="020F0502020204030204" pitchFamily="34" charset="0"/>
                <a:cs typeface="Calibri" panose="020F0502020204030204" pitchFamily="34" charset="0"/>
              </a:rPr>
              <a:t>è</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una</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piattaforma</a:t>
            </a:r>
            <a:r>
              <a:rPr lang="en-GB" sz="1800" b="0" i="0" u="none" strike="noStrike">
                <a:solidFill>
                  <a:srgbClr val="374151"/>
                </a:solidFill>
                <a:effectLst/>
                <a:latin typeface="Calibri" panose="020F0502020204030204" pitchFamily="34" charset="0"/>
                <a:cs typeface="Calibri" panose="020F0502020204030204" pitchFamily="34" charset="0"/>
              </a:rPr>
              <a:t> di hosting di </a:t>
            </a:r>
            <a:r>
              <a:rPr lang="en-GB" sz="1800" b="0" i="0" u="none" strike="noStrike" err="1">
                <a:solidFill>
                  <a:srgbClr val="374151"/>
                </a:solidFill>
                <a:effectLst/>
                <a:latin typeface="Calibri" panose="020F0502020204030204" pitchFamily="34" charset="0"/>
                <a:cs typeface="Calibri" panose="020F0502020204030204" pitchFamily="34" charset="0"/>
              </a:rPr>
              <a:t>codice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sorgente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basata</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su</a:t>
            </a:r>
            <a:r>
              <a:rPr lang="en-GB" sz="1800" b="0" i="0" u="none" strike="noStrike">
                <a:solidFill>
                  <a:srgbClr val="374151"/>
                </a:solidFill>
                <a:effectLst/>
                <a:latin typeface="Calibri" panose="020F0502020204030204" pitchFamily="34" charset="0"/>
                <a:cs typeface="Calibri" panose="020F0502020204030204" pitchFamily="34" charset="0"/>
              </a:rPr>
              <a:t> Git </a:t>
            </a:r>
            <a:r>
              <a:rPr lang="en-GB" sz="1800" b="0" i="0" u="none" strike="noStrike" err="1">
                <a:solidFill>
                  <a:srgbClr val="374151"/>
                </a:solidFill>
                <a:effectLst/>
                <a:latin typeface="Calibri" panose="020F0502020204030204" pitchFamily="34" charset="0"/>
                <a:cs typeface="Calibri" panose="020F0502020204030204" pitchFamily="34" charset="0"/>
              </a:rPr>
              <a:t>che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fornisce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strumenti</a:t>
            </a:r>
            <a:r>
              <a:rPr lang="en-GB" sz="1800" b="0" i="0" u="none" strike="noStrike">
                <a:solidFill>
                  <a:srgbClr val="374151"/>
                </a:solidFill>
                <a:effectLst/>
                <a:latin typeface="Calibri" panose="020F0502020204030204" pitchFamily="34" charset="0"/>
                <a:cs typeface="Calibri" panose="020F0502020204030204" pitchFamily="34" charset="0"/>
              </a:rPr>
              <a:t> e </a:t>
            </a:r>
            <a:r>
              <a:rPr lang="en-GB" sz="1800" b="0" i="0" u="none" strike="noStrike" err="1">
                <a:solidFill>
                  <a:srgbClr val="374151"/>
                </a:solidFill>
                <a:effectLst/>
                <a:latin typeface="Calibri" panose="020F0502020204030204" pitchFamily="34" charset="0"/>
                <a:cs typeface="Calibri" panose="020F0502020204030204" pitchFamily="34" charset="0"/>
              </a:rPr>
              <a:t>servizi</a:t>
            </a:r>
            <a:r>
              <a:rPr lang="en-GB" sz="1800" b="0" i="0" u="none" strike="noStrike">
                <a:solidFill>
                  <a:srgbClr val="374151"/>
                </a:solidFill>
                <a:effectLst/>
                <a:latin typeface="Calibri" panose="020F0502020204030204" pitchFamily="34" charset="0"/>
                <a:cs typeface="Calibri" panose="020F0502020204030204" pitchFamily="34" charset="0"/>
              </a:rPr>
              <a:t> per lo </a:t>
            </a:r>
            <a:r>
              <a:rPr lang="en-GB" sz="1800" b="0" i="0" u="none" strike="noStrike" err="1">
                <a:solidFill>
                  <a:srgbClr val="374151"/>
                </a:solidFill>
                <a:effectLst/>
                <a:latin typeface="Calibri" panose="020F0502020204030204" pitchFamily="34" charset="0"/>
                <a:cs typeface="Calibri" panose="020F0502020204030204" pitchFamily="34" charset="0"/>
              </a:rPr>
              <a:t>sviluppo</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collaborativo</a:t>
            </a:r>
            <a:r>
              <a:rPr lang="en-GB" sz="1800" b="0" i="0" u="none" strike="noStrike">
                <a:solidFill>
                  <a:srgbClr val="374151"/>
                </a:solidFill>
                <a:effectLst/>
                <a:latin typeface="Calibri" panose="020F0502020204030204" pitchFamily="34" charset="0"/>
                <a:cs typeface="Calibri" panose="020F0502020204030204" pitchFamily="34" charset="0"/>
              </a:rPr>
              <a:t> di software. GitHub </a:t>
            </a:r>
            <a:r>
              <a:rPr lang="en-GB" sz="1800" b="0" i="0" u="none" strike="noStrike" err="1">
                <a:solidFill>
                  <a:srgbClr val="374151"/>
                </a:solidFill>
                <a:effectLst/>
                <a:latin typeface="Calibri" panose="020F0502020204030204" pitchFamily="34" charset="0"/>
                <a:cs typeface="Calibri" panose="020F0502020204030204" pitchFamily="34" charset="0"/>
              </a:rPr>
              <a:t>offre</a:t>
            </a:r>
            <a:r>
              <a:rPr lang="en-GB" sz="1800" b="0" i="0" u="none" strike="noStrike">
                <a:solidFill>
                  <a:srgbClr val="374151"/>
                </a:solidFill>
                <a:effectLst/>
                <a:latin typeface="Calibri" panose="020F0502020204030204" pitchFamily="34" charset="0"/>
                <a:cs typeface="Calibri" panose="020F0502020204030204" pitchFamily="34" charset="0"/>
              </a:rPr>
              <a:t> un </a:t>
            </a:r>
            <a:r>
              <a:rPr lang="en-GB" sz="1800" b="0" i="0" u="none" strike="noStrike" err="1">
                <a:solidFill>
                  <a:srgbClr val="374151"/>
                </a:solidFill>
                <a:effectLst/>
                <a:latin typeface="Calibri" panose="020F0502020204030204" pitchFamily="34" charset="0"/>
                <a:cs typeface="Calibri" panose="020F0502020204030204" pitchFamily="34" charset="0"/>
              </a:rPr>
              <a:t>ambiente</a:t>
            </a:r>
            <a:r>
              <a:rPr lang="en-GB" sz="1800" b="0" i="0" u="none" strike="noStrike">
                <a:solidFill>
                  <a:srgbClr val="374151"/>
                </a:solidFill>
                <a:effectLst/>
                <a:latin typeface="Calibri" panose="020F0502020204030204" pitchFamily="34" charset="0"/>
                <a:cs typeface="Calibri" panose="020F0502020204030204" pitchFamily="34" charset="0"/>
              </a:rPr>
              <a:t> online dove </a:t>
            </a:r>
            <a:r>
              <a:rPr lang="en-GB" sz="1800" b="0" i="0" u="none" strike="noStrike" err="1">
                <a:solidFill>
                  <a:srgbClr val="374151"/>
                </a:solidFill>
                <a:effectLst/>
                <a:latin typeface="Calibri" panose="020F0502020204030204" pitchFamily="34" charset="0"/>
                <a:cs typeface="Calibri" panose="020F0502020204030204" pitchFamily="34" charset="0"/>
              </a:rPr>
              <a:t>i</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programmatori</a:t>
            </a:r>
            <a:r>
              <a:rPr lang="en-GB" sz="1800" b="0" i="0" u="none" strike="noStrike">
                <a:solidFill>
                  <a:srgbClr val="374151"/>
                </a:solidFill>
                <a:effectLst/>
                <a:latin typeface="Calibri" panose="020F0502020204030204" pitchFamily="34" charset="0"/>
                <a:cs typeface="Calibri" panose="020F0502020204030204" pitchFamily="34" charset="0"/>
              </a:rPr>
              <a:t> e </a:t>
            </a:r>
            <a:r>
              <a:rPr lang="en-GB" sz="1800" b="0" i="0" u="none" strike="noStrike" err="1">
                <a:solidFill>
                  <a:srgbClr val="374151"/>
                </a:solidFill>
                <a:effectLst/>
                <a:latin typeface="Calibri" panose="020F0502020204030204" pitchFamily="34" charset="0"/>
                <a:cs typeface="Calibri" panose="020F0502020204030204" pitchFamily="34" charset="0"/>
              </a:rPr>
              <a:t>gli</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sviluppatori</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possono</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archiviare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gestire</a:t>
            </a:r>
            <a:r>
              <a:rPr lang="en-GB" sz="1800" b="0" i="0" u="none" strike="noStrike">
                <a:solidFill>
                  <a:srgbClr val="374151"/>
                </a:solidFill>
                <a:effectLst/>
                <a:latin typeface="Calibri" panose="020F0502020204030204" pitchFamily="34" charset="0"/>
                <a:cs typeface="Calibri" panose="020F0502020204030204" pitchFamily="34" charset="0"/>
              </a:rPr>
              <a:t> e </a:t>
            </a:r>
            <a:r>
              <a:rPr lang="en-GB" sz="1800" b="0" i="0" u="none" strike="noStrike" err="1">
                <a:solidFill>
                  <a:srgbClr val="374151"/>
                </a:solidFill>
                <a:effectLst/>
                <a:latin typeface="Calibri" panose="020F0502020204030204" pitchFamily="34" charset="0"/>
                <a:cs typeface="Calibri" panose="020F0502020204030204" pitchFamily="34" charset="0"/>
              </a:rPr>
              <a:t>condividere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i</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loro</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progetti</a:t>
            </a:r>
            <a:r>
              <a:rPr lang="en-GB" sz="1800" b="0" i="0" u="none" strike="noStrike">
                <a:solidFill>
                  <a:srgbClr val="374151"/>
                </a:solidFill>
                <a:effectLst/>
                <a:latin typeface="Calibri" panose="020F0502020204030204" pitchFamily="34" charset="0"/>
                <a:cs typeface="Calibri" panose="020F0502020204030204" pitchFamily="34" charset="0"/>
              </a:rPr>
              <a:t> di </a:t>
            </a:r>
            <a:r>
              <a:rPr lang="en-GB" sz="1800" b="0" i="0" u="none" strike="noStrike" err="1">
                <a:solidFill>
                  <a:srgbClr val="374151"/>
                </a:solidFill>
                <a:effectLst/>
                <a:latin typeface="Calibri" panose="020F0502020204030204" pitchFamily="34" charset="0"/>
                <a:cs typeface="Calibri" panose="020F0502020204030204" pitchFamily="34" charset="0"/>
              </a:rPr>
              <a:t>codice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sorgente</a:t>
            </a:r>
            <a:r>
              <a:rPr lang="en-GB" sz="1800" b="0" i="0" u="none" strike="noStrike">
                <a:solidFill>
                  <a:srgbClr val="374151"/>
                </a:solidFill>
                <a:effectLst/>
                <a:latin typeface="Calibri" panose="020F0502020204030204" pitchFamily="34" charset="0"/>
                <a:cs typeface="Calibri" panose="020F0502020204030204" pitchFamily="34" charset="0"/>
              </a:rPr>
              <a:t>. </a:t>
            </a:r>
            <a:endParaRPr lang="en-GB" sz="1800">
              <a:solidFill>
                <a:srgbClr val="374151"/>
              </a:solidFill>
              <a:latin typeface="Calibri" panose="020F0502020204030204" pitchFamily="34" charset="0"/>
              <a:cs typeface="Calibri" panose="020F0502020204030204" pitchFamily="34" charset="0"/>
            </a:endParaRPr>
          </a:p>
        </p:txBody>
      </p:sp>
      <p:pic>
        <p:nvPicPr>
          <p:cNvPr id="5" name="Screen Recording 2023-09-06 at 14.45.28">
            <a:hlinkClick r:id="" action="ppaction://media"/>
            <a:extLst>
              <a:ext uri="{FF2B5EF4-FFF2-40B4-BE49-F238E27FC236}">
                <a16:creationId xmlns:a16="http://schemas.microsoft.com/office/drawing/2014/main" id="{48580351-08FC-4709-0977-7CFE902AAD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4939" y="2813072"/>
            <a:ext cx="6662121" cy="3041328"/>
          </a:xfrm>
          <a:prstGeom prst="rect">
            <a:avLst/>
          </a:prstGeom>
        </p:spPr>
      </p:pic>
    </p:spTree>
    <p:extLst>
      <p:ext uri="{BB962C8B-B14F-4D97-AF65-F5344CB8AC3E}">
        <p14:creationId xmlns:p14="http://schemas.microsoft.com/office/powerpoint/2010/main" val="165855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a:solidFill>
                  <a:schemeClr val="bg1"/>
                </a:solidFill>
              </a:rPr>
              <a:t>Git &amp; Github</a:t>
            </a:r>
          </a:p>
        </p:txBody>
      </p:sp>
      <p:pic>
        <p:nvPicPr>
          <p:cNvPr id="1026" name="Picture 2">
            <a:extLst>
              <a:ext uri="{FF2B5EF4-FFF2-40B4-BE49-F238E27FC236}">
                <a16:creationId xmlns:a16="http://schemas.microsoft.com/office/drawing/2014/main" id="{2F3DAA3D-20C8-E9F2-96A0-8FE911080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656" y="960895"/>
            <a:ext cx="6942688" cy="4936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541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1666</Words>
  <Application>Microsoft Office PowerPoint</Application>
  <PresentationFormat>Widescreen</PresentationFormat>
  <Paragraphs>151</Paragraphs>
  <Slides>13</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Century Gothic</vt:lpstr>
      <vt:lpstr>Söhne</vt:lpstr>
      <vt:lpstr>Office Theme</vt:lpstr>
      <vt:lpstr>CORSO PYTHON</vt:lpstr>
      <vt:lpstr>Outline del Corso </vt:lpstr>
      <vt:lpstr>Python Virtual Environment</vt:lpstr>
      <vt:lpstr>Python Virtual Environment – best practices </vt:lpstr>
      <vt:lpstr>Git - Introduzione</vt:lpstr>
      <vt:lpstr>Git - Introduzione</vt:lpstr>
      <vt:lpstr>Git – CLI Cheat Sheet</vt:lpstr>
      <vt:lpstr>Git &amp; Github</vt:lpstr>
      <vt:lpstr>Git &amp; Github</vt:lpstr>
      <vt:lpstr>Github Fork</vt:lpstr>
      <vt:lpstr>Github Fork</vt:lpstr>
      <vt:lpstr>Object Oriented Programming</vt:lpstr>
      <vt:lpstr>Esercizi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Akmal Soliev</dc:creator>
  <cp:lastModifiedBy>Andrea Romano</cp:lastModifiedBy>
  <cp:revision>6</cp:revision>
  <dcterms:created xsi:type="dcterms:W3CDTF">2023-09-06T09:11:32Z</dcterms:created>
  <dcterms:modified xsi:type="dcterms:W3CDTF">2023-10-22T20:21:27Z</dcterms:modified>
</cp:coreProperties>
</file>